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288" r:id="rId3"/>
    <p:sldId id="303" r:id="rId4"/>
    <p:sldId id="299" r:id="rId5"/>
    <p:sldId id="296" r:id="rId6"/>
    <p:sldId id="301" r:id="rId7"/>
    <p:sldId id="289" r:id="rId8"/>
    <p:sldId id="259" r:id="rId9"/>
    <p:sldId id="297" r:id="rId10"/>
    <p:sldId id="304" r:id="rId11"/>
    <p:sldId id="305" r:id="rId12"/>
    <p:sldId id="260" r:id="rId13"/>
    <p:sldId id="292" r:id="rId14"/>
    <p:sldId id="257" r:id="rId15"/>
    <p:sldId id="294" r:id="rId16"/>
    <p:sldId id="263" r:id="rId17"/>
    <p:sldId id="264" r:id="rId18"/>
    <p:sldId id="265" r:id="rId19"/>
    <p:sldId id="266" r:id="rId20"/>
    <p:sldId id="286" r:id="rId21"/>
    <p:sldId id="306" r:id="rId22"/>
    <p:sldId id="267" r:id="rId23"/>
    <p:sldId id="268" r:id="rId24"/>
    <p:sldId id="277" r:id="rId25"/>
    <p:sldId id="285" r:id="rId26"/>
    <p:sldId id="352" r:id="rId27"/>
    <p:sldId id="262" r:id="rId28"/>
    <p:sldId id="293" r:id="rId29"/>
    <p:sldId id="290" r:id="rId30"/>
    <p:sldId id="307" r:id="rId31"/>
    <p:sldId id="308" r:id="rId32"/>
    <p:sldId id="309" r:id="rId33"/>
    <p:sldId id="310" r:id="rId34"/>
    <p:sldId id="279" r:id="rId35"/>
    <p:sldId id="335" r:id="rId36"/>
    <p:sldId id="336" r:id="rId37"/>
    <p:sldId id="331" r:id="rId38"/>
    <p:sldId id="282" r:id="rId39"/>
    <p:sldId id="337" r:id="rId40"/>
    <p:sldId id="338" r:id="rId41"/>
    <p:sldId id="339" r:id="rId42"/>
    <p:sldId id="332" r:id="rId43"/>
    <p:sldId id="334" r:id="rId44"/>
    <p:sldId id="340" r:id="rId45"/>
    <p:sldId id="341" r:id="rId46"/>
    <p:sldId id="342" r:id="rId47"/>
    <p:sldId id="281" r:id="rId48"/>
    <p:sldId id="298" r:id="rId49"/>
    <p:sldId id="333" r:id="rId50"/>
    <p:sldId id="343" r:id="rId51"/>
    <p:sldId id="300" r:id="rId52"/>
    <p:sldId id="324" r:id="rId53"/>
    <p:sldId id="329" r:id="rId54"/>
    <p:sldId id="344" r:id="rId55"/>
    <p:sldId id="330" r:id="rId56"/>
    <p:sldId id="345" r:id="rId57"/>
    <p:sldId id="261" r:id="rId58"/>
    <p:sldId id="346" r:id="rId59"/>
    <p:sldId id="347" r:id="rId60"/>
    <p:sldId id="348" r:id="rId61"/>
    <p:sldId id="283" r:id="rId62"/>
    <p:sldId id="349" r:id="rId63"/>
    <p:sldId id="350" r:id="rId64"/>
    <p:sldId id="351" r:id="rId65"/>
    <p:sldId id="278" r:id="rId66"/>
    <p:sldId id="30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21"/>
    <p:restoredTop sz="91478"/>
  </p:normalViewPr>
  <p:slideViewPr>
    <p:cSldViewPr snapToGrid="0" snapToObjects="1">
      <p:cViewPr varScale="1">
        <p:scale>
          <a:sx n="115" d="100"/>
          <a:sy n="115" d="100"/>
        </p:scale>
        <p:origin x="3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D238F-C13A-7E4E-AF4F-F9F0C2A207DD}" type="datetimeFigureOut">
              <a:rPr lang="en-US" smtClean="0"/>
              <a:t>8/19/24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E1EEA7-1181-0F43-AE07-4B409C6014E7}" type="slidenum">
              <a:rPr lang="en-US" smtClean="0"/>
              <a:t>‹#›</a:t>
            </a:fld>
            <a:endParaRPr lang="en-US"/>
          </a:p>
        </p:txBody>
      </p:sp>
    </p:spTree>
    <p:extLst>
      <p:ext uri="{BB962C8B-B14F-4D97-AF65-F5344CB8AC3E}">
        <p14:creationId xmlns:p14="http://schemas.microsoft.com/office/powerpoint/2010/main" val="70584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a:t>
            </a:fld>
            <a:endParaRPr lang="en-US"/>
          </a:p>
        </p:txBody>
      </p:sp>
    </p:spTree>
    <p:extLst>
      <p:ext uri="{BB962C8B-B14F-4D97-AF65-F5344CB8AC3E}">
        <p14:creationId xmlns:p14="http://schemas.microsoft.com/office/powerpoint/2010/main" val="1464068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11</a:t>
            </a:fld>
            <a:endParaRPr lang="en-US"/>
          </a:p>
        </p:txBody>
      </p:sp>
    </p:spTree>
    <p:extLst>
      <p:ext uri="{BB962C8B-B14F-4D97-AF65-F5344CB8AC3E}">
        <p14:creationId xmlns:p14="http://schemas.microsoft.com/office/powerpoint/2010/main" val="192938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21</a:t>
            </a:fld>
            <a:endParaRPr lang="en-US"/>
          </a:p>
        </p:txBody>
      </p:sp>
    </p:spTree>
    <p:extLst>
      <p:ext uri="{BB962C8B-B14F-4D97-AF65-F5344CB8AC3E}">
        <p14:creationId xmlns:p14="http://schemas.microsoft.com/office/powerpoint/2010/main" val="1574042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30</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31</a:t>
            </a:fld>
            <a:endParaRPr lang="en-US"/>
          </a:p>
        </p:txBody>
      </p:sp>
    </p:spTree>
    <p:extLst>
      <p:ext uri="{BB962C8B-B14F-4D97-AF65-F5344CB8AC3E}">
        <p14:creationId xmlns:p14="http://schemas.microsoft.com/office/powerpoint/2010/main" val="182176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32</a:t>
            </a:fld>
            <a:endParaRPr lang="en-US"/>
          </a:p>
        </p:txBody>
      </p:sp>
    </p:spTree>
    <p:extLst>
      <p:ext uri="{BB962C8B-B14F-4D97-AF65-F5344CB8AC3E}">
        <p14:creationId xmlns:p14="http://schemas.microsoft.com/office/powerpoint/2010/main" val="244926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33</a:t>
            </a:fld>
            <a:endParaRPr lang="en-US"/>
          </a:p>
        </p:txBody>
      </p:sp>
    </p:spTree>
    <p:extLst>
      <p:ext uri="{BB962C8B-B14F-4D97-AF65-F5344CB8AC3E}">
        <p14:creationId xmlns:p14="http://schemas.microsoft.com/office/powerpoint/2010/main" val="3522725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4A19F-9A5E-D240-8FF1-934ECF97C3D1}" type="slidenum">
              <a:rPr lang="en-US" smtClean="0"/>
              <a:t>58</a:t>
            </a:fld>
            <a:endParaRPr lang="en-US"/>
          </a:p>
        </p:txBody>
      </p:sp>
    </p:spTree>
    <p:extLst>
      <p:ext uri="{BB962C8B-B14F-4D97-AF65-F5344CB8AC3E}">
        <p14:creationId xmlns:p14="http://schemas.microsoft.com/office/powerpoint/2010/main" val="4137299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E1EEA7-1181-0F43-AE07-4B409C6014E7}" type="slidenum">
              <a:rPr lang="en-US" smtClean="0"/>
              <a:t>66</a:t>
            </a:fld>
            <a:endParaRPr lang="en-US"/>
          </a:p>
        </p:txBody>
      </p:sp>
    </p:spTree>
    <p:extLst>
      <p:ext uri="{BB962C8B-B14F-4D97-AF65-F5344CB8AC3E}">
        <p14:creationId xmlns:p14="http://schemas.microsoft.com/office/powerpoint/2010/main" val="185005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3</a:t>
            </a:fld>
            <a:endParaRPr lang="en-US"/>
          </a:p>
        </p:txBody>
      </p:sp>
    </p:spTree>
    <p:extLst>
      <p:ext uri="{BB962C8B-B14F-4D97-AF65-F5344CB8AC3E}">
        <p14:creationId xmlns:p14="http://schemas.microsoft.com/office/powerpoint/2010/main" val="1281384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4</a:t>
            </a:fld>
            <a:endParaRPr lang="en-US"/>
          </a:p>
        </p:txBody>
      </p:sp>
    </p:spTree>
    <p:extLst>
      <p:ext uri="{BB962C8B-B14F-4D97-AF65-F5344CB8AC3E}">
        <p14:creationId xmlns:p14="http://schemas.microsoft.com/office/powerpoint/2010/main" val="195659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5</a:t>
            </a:fld>
            <a:endParaRPr lang="en-US"/>
          </a:p>
        </p:txBody>
      </p:sp>
    </p:spTree>
    <p:extLst>
      <p:ext uri="{BB962C8B-B14F-4D97-AF65-F5344CB8AC3E}">
        <p14:creationId xmlns:p14="http://schemas.microsoft.com/office/powerpoint/2010/main" val="75978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6</a:t>
            </a:fld>
            <a:endParaRPr lang="en-US"/>
          </a:p>
        </p:txBody>
      </p:sp>
    </p:spTree>
    <p:extLst>
      <p:ext uri="{BB962C8B-B14F-4D97-AF65-F5344CB8AC3E}">
        <p14:creationId xmlns:p14="http://schemas.microsoft.com/office/powerpoint/2010/main" val="102610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7</a:t>
            </a:fld>
            <a:endParaRPr lang="en-US"/>
          </a:p>
        </p:txBody>
      </p:sp>
    </p:spTree>
    <p:extLst>
      <p:ext uri="{BB962C8B-B14F-4D97-AF65-F5344CB8AC3E}">
        <p14:creationId xmlns:p14="http://schemas.microsoft.com/office/powerpoint/2010/main" val="3729114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8</a:t>
            </a:fld>
            <a:endParaRPr lang="en-US"/>
          </a:p>
        </p:txBody>
      </p:sp>
    </p:spTree>
    <p:extLst>
      <p:ext uri="{BB962C8B-B14F-4D97-AF65-F5344CB8AC3E}">
        <p14:creationId xmlns:p14="http://schemas.microsoft.com/office/powerpoint/2010/main" val="415971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vaccines, immigration,</a:t>
            </a:r>
            <a:r>
              <a:rPr lang="en-US" baseline="0" dirty="0"/>
              <a:t> tax policy, conservation, global warming, teaching</a:t>
            </a:r>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9</a:t>
            </a:fld>
            <a:endParaRPr lang="en-US"/>
          </a:p>
        </p:txBody>
      </p:sp>
    </p:spTree>
    <p:extLst>
      <p:ext uri="{BB962C8B-B14F-4D97-AF65-F5344CB8AC3E}">
        <p14:creationId xmlns:p14="http://schemas.microsoft.com/office/powerpoint/2010/main" val="56096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E1EEA7-1181-0F43-AE07-4B409C6014E7}" type="slidenum">
              <a:rPr lang="en-US" smtClean="0"/>
              <a:t>10</a:t>
            </a:fld>
            <a:endParaRPr lang="en-US"/>
          </a:p>
        </p:txBody>
      </p:sp>
    </p:spTree>
    <p:extLst>
      <p:ext uri="{BB962C8B-B14F-4D97-AF65-F5344CB8AC3E}">
        <p14:creationId xmlns:p14="http://schemas.microsoft.com/office/powerpoint/2010/main" val="349049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909BE34-C97C-C34D-AA22-C04C365436AB}" type="datetime1">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D086F2-ED54-6848-9C1D-F0B086E38321}" type="datetime1">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7B93C-7C49-DF4F-AEA2-9A97D4AEA8CF}" type="datetime1">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B95FC4-A947-4545-ADAF-BE9E49FB1006}" type="datetime1">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3D9EE3-D9CF-5947-A8C9-E74116C48B10}" type="datetime1">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EB563E-570F-D349-A6A3-FE7188328DA8}" type="datetime1">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3A85A4-8B85-BF48-A1EC-D2C9212954D0}" type="datetime1">
              <a:rPr lang="en-US" smtClean="0"/>
              <a:t>8/19/24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CA5770-63A2-1A4C-8A05-D92B846C8FFD}" type="datetime1">
              <a:rPr lang="en-US" smtClean="0"/>
              <a:t>8/19/24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F2B4F8-4E2C-F645-847F-119F87974FCC}" type="datetime1">
              <a:rPr lang="en-US" smtClean="0"/>
              <a:t>8/19/24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B11558-7DA7-EC44-9BC8-E2349CEAEF13}" type="datetime1">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3ED258-E2BD-B842-8530-CB1F8A991C54}" type="datetime1">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059D0-A6C7-D946-92ED-3DC1670312A4}" type="datetime1">
              <a:rPr lang="en-US" smtClean="0"/>
              <a:t>8/19/24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coleoguy.github.io/#calendar" TargetMode="External"/><Relationship Id="rId4" Type="http://schemas.openxmlformats.org/officeDocument/2006/relationships/hyperlink" Target="http://coleoguy.github.io/expdes.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coleoguy.github.io/#calendar" TargetMode="External"/><Relationship Id="rId4" Type="http://schemas.openxmlformats.org/officeDocument/2006/relationships/hyperlink" Target="http://coleoguy.github.io/expd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g"/><Relationship Id="rId4" Type="http://schemas.openxmlformats.org/officeDocument/2006/relationships/hyperlink" Target="https://www.ted.com/talks/amy_cuddy_your_body_language_may_shape_who_you_are?language=en"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www.cos.io/?hsLang=e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jpeg"/><Relationship Id="rId21" Type="http://schemas.openxmlformats.org/officeDocument/2006/relationships/image" Target="../media/image20.pn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gif"/><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jpe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png"/><Relationship Id="rId22"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coleoguy.github.io/#calendar" TargetMode="External"/><Relationship Id="rId4" Type="http://schemas.openxmlformats.org/officeDocument/2006/relationships/hyperlink" Target="http://coleoguy.github.io/expdes.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coleoguy/Sex-Autosome-Fusio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amazon.com/She-Has-Her-Mothers-Laugh/dp/110198459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coleoguy.github.io/teaching/expdes/syllabus.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coleoguy.github.io/#calendar" TargetMode="External"/><Relationship Id="rId4" Type="http://schemas.openxmlformats.org/officeDocument/2006/relationships/hyperlink" Target="http://coleoguy.github.io/expde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2885" y="1122363"/>
            <a:ext cx="10499463" cy="4277976"/>
          </a:xfrm>
        </p:spPr>
        <p:txBody>
          <a:bodyPr>
            <a:normAutofit/>
          </a:bodyPr>
          <a:lstStyle/>
          <a:p>
            <a:pPr algn="l"/>
            <a:r>
              <a:rPr lang="en-US" dirty="0"/>
              <a:t>Experimental Design</a:t>
            </a:r>
            <a:br>
              <a:rPr lang="en-US" dirty="0"/>
            </a:br>
            <a:r>
              <a:rPr lang="en-US" sz="4000" dirty="0"/>
              <a:t>Biology 683</a:t>
            </a:r>
            <a:br>
              <a:rPr lang="en-US" sz="4000" dirty="0"/>
            </a:br>
            <a:br>
              <a:rPr lang="en-US" sz="4000" dirty="0"/>
            </a:br>
            <a:r>
              <a:rPr lang="en-US" sz="4000" dirty="0"/>
              <a:t>Lecture 1</a:t>
            </a:r>
            <a:br>
              <a:rPr lang="en-US" sz="4000" dirty="0"/>
            </a:br>
            <a:br>
              <a:rPr lang="en-US" sz="4000" dirty="0"/>
            </a:br>
            <a:br>
              <a:rPr lang="en-US" sz="4000" dirty="0"/>
            </a:br>
            <a:r>
              <a:rPr lang="en-US" sz="2800" dirty="0"/>
              <a:t>Heath Blackmon</a:t>
            </a:r>
          </a:p>
        </p:txBody>
      </p:sp>
      <p:pic>
        <p:nvPicPr>
          <p:cNvPr id="4" name="Picture 3"/>
          <p:cNvPicPr>
            <a:picLocks noChangeAspect="1"/>
          </p:cNvPicPr>
          <p:nvPr/>
        </p:nvPicPr>
        <p:blipFill>
          <a:blip r:embed="rId2"/>
          <a:stretch>
            <a:fillRect/>
          </a:stretch>
        </p:blipFill>
        <p:spPr>
          <a:xfrm>
            <a:off x="5185915" y="2898835"/>
            <a:ext cx="6206433" cy="2501504"/>
          </a:xfrm>
          <a:prstGeom prst="rect">
            <a:avLst/>
          </a:prstGeom>
        </p:spPr>
      </p:pic>
      <p:sp>
        <p:nvSpPr>
          <p:cNvPr id="3" name="Slide Number Placeholder 2">
            <a:extLst>
              <a:ext uri="{FF2B5EF4-FFF2-40B4-BE49-F238E27FC236}">
                <a16:creationId xmlns:a16="http://schemas.microsoft.com/office/drawing/2014/main" id="{182F9182-7B3E-163C-F818-43600323F1D8}"/>
              </a:ext>
            </a:extLst>
          </p:cNvPr>
          <p:cNvSpPr>
            <a:spLocks noGrp="1"/>
          </p:cNvSpPr>
          <p:nvPr>
            <p:ph type="sldNum" sz="quarter" idx="12"/>
          </p:nvPr>
        </p:nvSpPr>
        <p:spPr/>
        <p:txBody>
          <a:bodyPr/>
          <a:lstStyle/>
          <a:p>
            <a:fld id="{3B9F2244-9A50-AE4D-AE61-8B44ECB34D6B}" type="slidenum">
              <a:rPr lang="en-US" smtClean="0"/>
              <a:t>1</a:t>
            </a:fld>
            <a:endParaRPr lang="en-US"/>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3170099"/>
          </a:xfrm>
          <a:prstGeom prst="rect">
            <a:avLst/>
          </a:prstGeom>
        </p:spPr>
        <p:txBody>
          <a:bodyPr wrap="square">
            <a:spAutoFit/>
          </a:bodyPr>
          <a:lstStyle/>
          <a:p>
            <a:pPr marL="571500" indent="-571500" fontAlgn="base">
              <a:buFont typeface="Arial" charset="0"/>
              <a:buChar char="•"/>
            </a:pPr>
            <a:r>
              <a:rPr lang="en-US" sz="4000" dirty="0" err="1"/>
              <a:t>Pedagological</a:t>
            </a:r>
            <a:r>
              <a:rPr lang="en-US" sz="4000" dirty="0"/>
              <a:t> approach</a:t>
            </a:r>
            <a:endParaRPr lang="en-US" sz="4000" dirty="0">
              <a:hlinkClick r:id="rId3"/>
            </a:endParaRPr>
          </a:p>
          <a:p>
            <a:pPr marL="571500" indent="-571500" fontAlgn="base">
              <a:buFont typeface="Arial" charset="0"/>
              <a:buChar char="•"/>
            </a:pPr>
            <a:r>
              <a:rPr lang="en-US" sz="4000" dirty="0">
                <a:hlinkClick r:id="rId3"/>
              </a:rPr>
              <a:t>Syllabus</a:t>
            </a:r>
            <a:r>
              <a:rPr lang="en-US" sz="4000" dirty="0"/>
              <a:t> / </a:t>
            </a:r>
            <a:r>
              <a:rPr lang="en-US" sz="4000" dirty="0">
                <a:hlinkClick r:id="rId4"/>
              </a:rPr>
              <a:t>website</a:t>
            </a:r>
            <a:r>
              <a:rPr lang="en-US" sz="4000" dirty="0"/>
              <a:t> / </a:t>
            </a:r>
            <a:r>
              <a:rPr lang="en-US" sz="4000" dirty="0">
                <a:hlinkClick r:id="rId5"/>
              </a:rPr>
              <a:t>calendar</a:t>
            </a:r>
            <a:endParaRPr lang="en-US" sz="4000" dirty="0"/>
          </a:p>
          <a:p>
            <a:pPr marL="571500" indent="-571500" fontAlgn="base">
              <a:buFont typeface="Arial" charset="0"/>
              <a:buChar char="•"/>
            </a:pPr>
            <a:r>
              <a:rPr lang="en-US" sz="4000" dirty="0">
                <a:solidFill>
                  <a:schemeClr val="bg1">
                    <a:lumMod val="85000"/>
                  </a:schemeClr>
                </a:solidFill>
              </a:rPr>
              <a:t>Why I think you need this class</a:t>
            </a:r>
          </a:p>
          <a:p>
            <a:pPr marL="571500" indent="-571500" fontAlgn="base">
              <a:buFont typeface="Arial" charset="0"/>
              <a:buChar char="•"/>
            </a:pPr>
            <a:r>
              <a:rPr lang="en-US" sz="4000" dirty="0">
                <a:solidFill>
                  <a:schemeClr val="bg1">
                    <a:lumMod val="85000"/>
                  </a:schemeClr>
                </a:solidFill>
              </a:rPr>
              <a:t>R</a:t>
            </a:r>
          </a:p>
          <a:p>
            <a:pPr fontAlgn="base"/>
            <a:endParaRPr lang="en-US" sz="4000" dirty="0"/>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10</a:t>
            </a:fld>
            <a:endParaRPr lang="en-US"/>
          </a:p>
        </p:txBody>
      </p:sp>
    </p:spTree>
    <p:extLst>
      <p:ext uri="{BB962C8B-B14F-4D97-AF65-F5344CB8AC3E}">
        <p14:creationId xmlns:p14="http://schemas.microsoft.com/office/powerpoint/2010/main" val="1437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3170099"/>
          </a:xfrm>
          <a:prstGeom prst="rect">
            <a:avLst/>
          </a:prstGeom>
        </p:spPr>
        <p:txBody>
          <a:bodyPr wrap="square">
            <a:spAutoFit/>
          </a:bodyPr>
          <a:lstStyle/>
          <a:p>
            <a:pPr marL="571500" indent="-571500" fontAlgn="base">
              <a:buFont typeface="Arial" charset="0"/>
              <a:buChar char="•"/>
            </a:pPr>
            <a:r>
              <a:rPr lang="en-US" sz="4000" dirty="0" err="1"/>
              <a:t>Pedagological</a:t>
            </a:r>
            <a:r>
              <a:rPr lang="en-US" sz="4000" dirty="0"/>
              <a:t> approach</a:t>
            </a:r>
            <a:endParaRPr lang="en-US" sz="4000" dirty="0">
              <a:hlinkClick r:id="rId3"/>
            </a:endParaRPr>
          </a:p>
          <a:p>
            <a:pPr marL="571500" indent="-571500" fontAlgn="base">
              <a:buFont typeface="Arial" charset="0"/>
              <a:buChar char="•"/>
            </a:pPr>
            <a:r>
              <a:rPr lang="en-US" sz="4000" dirty="0">
                <a:hlinkClick r:id="rId3"/>
              </a:rPr>
              <a:t>Syllabus</a:t>
            </a:r>
            <a:r>
              <a:rPr lang="en-US" sz="4000" dirty="0"/>
              <a:t> / </a:t>
            </a:r>
            <a:r>
              <a:rPr lang="en-US" sz="4000" dirty="0">
                <a:hlinkClick r:id="rId4"/>
              </a:rPr>
              <a:t>website</a:t>
            </a:r>
            <a:r>
              <a:rPr lang="en-US" sz="4000" dirty="0"/>
              <a:t> / </a:t>
            </a:r>
            <a:r>
              <a:rPr lang="en-US" sz="4000" dirty="0">
                <a:hlinkClick r:id="rId5"/>
              </a:rPr>
              <a:t>calendar</a:t>
            </a:r>
            <a:endParaRPr lang="en-US" sz="4000" dirty="0"/>
          </a:p>
          <a:p>
            <a:pPr marL="571500" indent="-571500" fontAlgn="base">
              <a:buFont typeface="Arial" charset="0"/>
              <a:buChar char="•"/>
            </a:pPr>
            <a:r>
              <a:rPr lang="en-US" sz="4000" dirty="0"/>
              <a:t>Why I think you need this class</a:t>
            </a:r>
          </a:p>
          <a:p>
            <a:pPr marL="571500" indent="-571500" fontAlgn="base">
              <a:buFont typeface="Arial" charset="0"/>
              <a:buChar char="•"/>
            </a:pPr>
            <a:r>
              <a:rPr lang="en-US" sz="4000" dirty="0">
                <a:solidFill>
                  <a:schemeClr val="bg1">
                    <a:lumMod val="85000"/>
                  </a:schemeClr>
                </a:solidFill>
              </a:rPr>
              <a:t>R</a:t>
            </a:r>
          </a:p>
          <a:p>
            <a:pPr fontAlgn="base"/>
            <a:endParaRPr lang="en-US" sz="4000" dirty="0"/>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11</a:t>
            </a:fld>
            <a:endParaRPr lang="en-US"/>
          </a:p>
        </p:txBody>
      </p:sp>
    </p:spTree>
    <p:extLst>
      <p:ext uri="{BB962C8B-B14F-4D97-AF65-F5344CB8AC3E}">
        <p14:creationId xmlns:p14="http://schemas.microsoft.com/office/powerpoint/2010/main" val="3632398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1077218"/>
          </a:xfrm>
          <a:prstGeom prst="rect">
            <a:avLst/>
          </a:prstGeom>
        </p:spPr>
        <p:txBody>
          <a:bodyPr wrap="square">
            <a:spAutoFit/>
          </a:bodyPr>
          <a:lstStyle/>
          <a:p>
            <a:pPr fontAlgn="base"/>
            <a:r>
              <a:rPr lang="en-US" sz="3200" dirty="0"/>
              <a:t>Misuse of statistics is unethical as a scientist</a:t>
            </a:r>
            <a:br>
              <a:rPr lang="en-US" sz="3200" dirty="0"/>
            </a:br>
            <a:endParaRPr lang="en-US" sz="3200" dirty="0"/>
          </a:p>
        </p:txBody>
      </p:sp>
      <p:sp>
        <p:nvSpPr>
          <p:cNvPr id="3" name="Slide Number Placeholder 2">
            <a:extLst>
              <a:ext uri="{FF2B5EF4-FFF2-40B4-BE49-F238E27FC236}">
                <a16:creationId xmlns:a16="http://schemas.microsoft.com/office/drawing/2014/main" id="{B4C50DE4-E4B5-25FC-BC21-64428BF75B53}"/>
              </a:ext>
            </a:extLst>
          </p:cNvPr>
          <p:cNvSpPr>
            <a:spLocks noGrp="1"/>
          </p:cNvSpPr>
          <p:nvPr>
            <p:ph type="sldNum" sz="quarter" idx="12"/>
          </p:nvPr>
        </p:nvSpPr>
        <p:spPr/>
        <p:txBody>
          <a:bodyPr/>
          <a:lstStyle/>
          <a:p>
            <a:fld id="{3B9F2244-9A50-AE4D-AE61-8B44ECB34D6B}" type="slidenum">
              <a:rPr lang="en-US" smtClean="0"/>
              <a:t>12</a:t>
            </a:fld>
            <a:endParaRPr lang="en-US"/>
          </a:p>
        </p:txBody>
      </p:sp>
    </p:spTree>
    <p:extLst>
      <p:ext uri="{BB962C8B-B14F-4D97-AF65-F5344CB8AC3E}">
        <p14:creationId xmlns:p14="http://schemas.microsoft.com/office/powerpoint/2010/main" val="157539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opinions</a:t>
            </a:r>
          </a:p>
        </p:txBody>
      </p:sp>
      <p:sp>
        <p:nvSpPr>
          <p:cNvPr id="4" name="Rectangle 3"/>
          <p:cNvSpPr/>
          <p:nvPr/>
        </p:nvSpPr>
        <p:spPr>
          <a:xfrm>
            <a:off x="195431" y="1225689"/>
            <a:ext cx="11801138" cy="4524315"/>
          </a:xfrm>
          <a:prstGeom prst="rect">
            <a:avLst/>
          </a:prstGeom>
        </p:spPr>
        <p:txBody>
          <a:bodyPr wrap="square">
            <a:spAutoFit/>
          </a:bodyPr>
          <a:lstStyle/>
          <a:p>
            <a:pPr fontAlgn="base"/>
            <a:r>
              <a:rPr lang="en-US" sz="3200" dirty="0"/>
              <a:t>Misuse </a:t>
            </a:r>
            <a:r>
              <a:rPr lang="en-US" sz="3200" b="1" dirty="0"/>
              <a:t>or ignorance </a:t>
            </a:r>
            <a:r>
              <a:rPr lang="en-US" sz="3200" dirty="0"/>
              <a:t>of statistics is unethical as a scientist</a:t>
            </a:r>
            <a:br>
              <a:rPr lang="en-US" sz="3200" dirty="0"/>
            </a:br>
            <a:endParaRPr lang="en-US" sz="3200" dirty="0"/>
          </a:p>
          <a:p>
            <a:pPr fontAlgn="base"/>
            <a:r>
              <a:rPr lang="en-US" sz="3200" dirty="0"/>
              <a:t>Poor training and maleficence are both responsible for failures</a:t>
            </a:r>
            <a:br>
              <a:rPr lang="en-US" sz="3200" dirty="0"/>
            </a:br>
            <a:endParaRPr lang="en-US" sz="3200" dirty="0"/>
          </a:p>
          <a:p>
            <a:pPr fontAlgn="base"/>
            <a:r>
              <a:rPr lang="en-US" sz="3200" dirty="0"/>
              <a:t>Statistical literacy in the general public is essential and lacking</a:t>
            </a:r>
            <a:br>
              <a:rPr lang="en-US" sz="3200" dirty="0"/>
            </a:br>
            <a:endParaRPr lang="en-US" sz="3200" dirty="0"/>
          </a:p>
          <a:p>
            <a:pPr fontAlgn="base"/>
            <a:r>
              <a:rPr lang="en-US" sz="3200" dirty="0"/>
              <a:t>Do your part: learn science of important topics and help friends and family understand them! </a:t>
            </a:r>
            <a:r>
              <a:rPr lang="en-US" sz="3200" b="1" dirty="0"/>
              <a:t>This includes the statistical analysis and how we should let them inform our belief!</a:t>
            </a:r>
          </a:p>
        </p:txBody>
      </p:sp>
      <p:sp>
        <p:nvSpPr>
          <p:cNvPr id="3" name="Slide Number Placeholder 2">
            <a:extLst>
              <a:ext uri="{FF2B5EF4-FFF2-40B4-BE49-F238E27FC236}">
                <a16:creationId xmlns:a16="http://schemas.microsoft.com/office/drawing/2014/main" id="{C1B8C353-0A04-1A1F-0250-FCB7BE7BCE81}"/>
              </a:ext>
            </a:extLst>
          </p:cNvPr>
          <p:cNvSpPr>
            <a:spLocks noGrp="1"/>
          </p:cNvSpPr>
          <p:nvPr>
            <p:ph type="sldNum" sz="quarter" idx="12"/>
          </p:nvPr>
        </p:nvSpPr>
        <p:spPr/>
        <p:txBody>
          <a:bodyPr/>
          <a:lstStyle/>
          <a:p>
            <a:fld id="{3B9F2244-9A50-AE4D-AE61-8B44ECB34D6B}" type="slidenum">
              <a:rPr lang="en-US" smtClean="0"/>
              <a:t>13</a:t>
            </a:fld>
            <a:endParaRPr lang="en-US"/>
          </a:p>
        </p:txBody>
      </p:sp>
    </p:spTree>
    <p:extLst>
      <p:ext uri="{BB962C8B-B14F-4D97-AF65-F5344CB8AC3E}">
        <p14:creationId xmlns:p14="http://schemas.microsoft.com/office/powerpoint/2010/main" val="95660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Reproducibility crisis</a:t>
            </a:r>
          </a:p>
        </p:txBody>
      </p:sp>
      <p:sp>
        <p:nvSpPr>
          <p:cNvPr id="4" name="Rectangle 3"/>
          <p:cNvSpPr/>
          <p:nvPr/>
        </p:nvSpPr>
        <p:spPr>
          <a:xfrm>
            <a:off x="147232" y="1119958"/>
            <a:ext cx="7774683" cy="5447645"/>
          </a:xfrm>
          <a:prstGeom prst="rect">
            <a:avLst/>
          </a:prstGeom>
        </p:spPr>
        <p:txBody>
          <a:bodyPr wrap="square">
            <a:spAutoFit/>
          </a:bodyPr>
          <a:lstStyle/>
          <a:p>
            <a:pPr marL="457200" indent="-457200" fontAlgn="base">
              <a:buFont typeface="Arial" charset="0"/>
              <a:buChar char="•"/>
            </a:pPr>
            <a:r>
              <a:rPr lang="en-US" sz="3200" dirty="0"/>
              <a:t>Started in the social sciences but some problems are widespread</a:t>
            </a:r>
          </a:p>
          <a:p>
            <a:pPr marL="457200" indent="-457200" fontAlgn="base">
              <a:buFont typeface="Arial" charset="0"/>
              <a:buChar char="•"/>
            </a:pPr>
            <a:endParaRPr lang="en-US" sz="2400" dirty="0"/>
          </a:p>
          <a:p>
            <a:pPr marL="457200" indent="-457200" fontAlgn="base">
              <a:buFont typeface="Arial" charset="0"/>
              <a:buChar char="•"/>
            </a:pPr>
            <a:r>
              <a:rPr lang="en-US" sz="3200" dirty="0">
                <a:solidFill>
                  <a:srgbClr val="002060"/>
                </a:solidFill>
              </a:rPr>
              <a:t>pressure to publish</a:t>
            </a:r>
            <a:br>
              <a:rPr lang="en-US" sz="3200" dirty="0">
                <a:solidFill>
                  <a:srgbClr val="002060"/>
                </a:solidFill>
              </a:rPr>
            </a:br>
            <a:endParaRPr lang="en-US" sz="2000" dirty="0">
              <a:solidFill>
                <a:srgbClr val="002060"/>
              </a:solidFill>
            </a:endParaRPr>
          </a:p>
          <a:p>
            <a:pPr marL="457200" indent="-457200" fontAlgn="base">
              <a:buFont typeface="Arial" charset="0"/>
              <a:buChar char="•"/>
            </a:pPr>
            <a:r>
              <a:rPr lang="en-US" sz="3200" dirty="0">
                <a:solidFill>
                  <a:srgbClr val="002060"/>
                </a:solidFill>
              </a:rPr>
              <a:t>file drawer problem</a:t>
            </a:r>
            <a:br>
              <a:rPr lang="en-US" sz="3200" dirty="0">
                <a:solidFill>
                  <a:srgbClr val="002060"/>
                </a:solidFill>
              </a:rPr>
            </a:br>
            <a:endParaRPr lang="en-US" sz="2400" dirty="0">
              <a:solidFill>
                <a:srgbClr val="002060"/>
              </a:solidFill>
            </a:endParaRPr>
          </a:p>
          <a:p>
            <a:pPr marL="457200" indent="-457200" fontAlgn="base">
              <a:buFont typeface="Arial" charset="0"/>
              <a:buChar char="•"/>
            </a:pPr>
            <a:r>
              <a:rPr lang="en-US" sz="3200" dirty="0">
                <a:solidFill>
                  <a:srgbClr val="002060"/>
                </a:solidFill>
              </a:rPr>
              <a:t>small sample sizes</a:t>
            </a:r>
            <a:br>
              <a:rPr lang="en-US" sz="3200" dirty="0"/>
            </a:br>
            <a:endParaRPr lang="en-US" sz="2400" dirty="0"/>
          </a:p>
          <a:p>
            <a:pPr marL="457200" indent="-457200" fontAlgn="base">
              <a:buFont typeface="Arial" charset="0"/>
              <a:buChar char="•"/>
            </a:pPr>
            <a:r>
              <a:rPr lang="en-US" sz="3200" dirty="0">
                <a:solidFill>
                  <a:srgbClr val="C00000"/>
                </a:solidFill>
              </a:rPr>
              <a:t>p-hacking</a:t>
            </a:r>
            <a:br>
              <a:rPr lang="en-US" sz="3200" dirty="0">
                <a:solidFill>
                  <a:srgbClr val="C00000"/>
                </a:solidFill>
              </a:rPr>
            </a:br>
            <a:endParaRPr lang="en-US" sz="2400" dirty="0">
              <a:solidFill>
                <a:srgbClr val="C00000"/>
              </a:solidFill>
            </a:endParaRPr>
          </a:p>
          <a:p>
            <a:pPr marL="457200" indent="-457200" fontAlgn="base">
              <a:buFont typeface="Arial" charset="0"/>
              <a:buChar char="•"/>
            </a:pPr>
            <a:r>
              <a:rPr lang="en-US" sz="3200" dirty="0">
                <a:solidFill>
                  <a:srgbClr val="C00000"/>
                </a:solidFill>
              </a:rPr>
              <a:t>unethical researchers/developers</a:t>
            </a:r>
          </a:p>
        </p:txBody>
      </p:sp>
      <p:pic>
        <p:nvPicPr>
          <p:cNvPr id="9" name="Picture 8">
            <a:extLst>
              <a:ext uri="{FF2B5EF4-FFF2-40B4-BE49-F238E27FC236}">
                <a16:creationId xmlns:a16="http://schemas.microsoft.com/office/drawing/2014/main" id="{53F55DF8-5C27-7714-9339-074C742FB02B}"/>
              </a:ext>
            </a:extLst>
          </p:cNvPr>
          <p:cNvPicPr>
            <a:picLocks noChangeAspect="1"/>
          </p:cNvPicPr>
          <p:nvPr/>
        </p:nvPicPr>
        <p:blipFill>
          <a:blip r:embed="rId2"/>
          <a:stretch>
            <a:fillRect/>
          </a:stretch>
        </p:blipFill>
        <p:spPr>
          <a:xfrm>
            <a:off x="6916896" y="14717003"/>
            <a:ext cx="3597276" cy="3663484"/>
          </a:xfrm>
          <a:prstGeom prst="rect">
            <a:avLst/>
          </a:prstGeom>
        </p:spPr>
      </p:pic>
      <p:sp>
        <p:nvSpPr>
          <p:cNvPr id="3" name="Slide Number Placeholder 2">
            <a:extLst>
              <a:ext uri="{FF2B5EF4-FFF2-40B4-BE49-F238E27FC236}">
                <a16:creationId xmlns:a16="http://schemas.microsoft.com/office/drawing/2014/main" id="{1DEDF216-98FB-7ACF-8F94-C290EAD25FD6}"/>
              </a:ext>
            </a:extLst>
          </p:cNvPr>
          <p:cNvSpPr>
            <a:spLocks noGrp="1"/>
          </p:cNvSpPr>
          <p:nvPr>
            <p:ph type="sldNum" sz="quarter" idx="12"/>
          </p:nvPr>
        </p:nvSpPr>
        <p:spPr/>
        <p:txBody>
          <a:bodyPr/>
          <a:lstStyle/>
          <a:p>
            <a:fld id="{3B9F2244-9A50-AE4D-AE61-8B44ECB34D6B}" type="slidenum">
              <a:rPr lang="en-US" smtClean="0"/>
              <a:t>14</a:t>
            </a:fld>
            <a:endParaRPr lang="en-US"/>
          </a:p>
        </p:txBody>
      </p:sp>
      <p:sp>
        <p:nvSpPr>
          <p:cNvPr id="8" name="TextBox 7">
            <a:extLst>
              <a:ext uri="{FF2B5EF4-FFF2-40B4-BE49-F238E27FC236}">
                <a16:creationId xmlns:a16="http://schemas.microsoft.com/office/drawing/2014/main" id="{A5F768A2-97CA-557D-570E-A789B8E04B02}"/>
              </a:ext>
            </a:extLst>
          </p:cNvPr>
          <p:cNvSpPr txBox="1"/>
          <p:nvPr/>
        </p:nvSpPr>
        <p:spPr>
          <a:xfrm>
            <a:off x="835917" y="2239755"/>
            <a:ext cx="7774683" cy="1754326"/>
          </a:xfrm>
          <a:prstGeom prst="rect">
            <a:avLst/>
          </a:prstGeom>
          <a:solidFill>
            <a:schemeClr val="bg1"/>
          </a:solidFill>
        </p:spPr>
        <p:txBody>
          <a:bodyPr wrap="square" rtlCol="0">
            <a:spAutoFit/>
          </a:bodyPr>
          <a:lstStyle/>
          <a:p>
            <a:r>
              <a:rPr lang="en-US" sz="5400" dirty="0"/>
              <a:t>Discuss possible causes of the reproducibility crisis</a:t>
            </a:r>
          </a:p>
        </p:txBody>
      </p:sp>
      <p:pic>
        <p:nvPicPr>
          <p:cNvPr id="13" name="Picture 12">
            <a:extLst>
              <a:ext uri="{FF2B5EF4-FFF2-40B4-BE49-F238E27FC236}">
                <a16:creationId xmlns:a16="http://schemas.microsoft.com/office/drawing/2014/main" id="{521EECA9-24B7-24F9-B83C-BF9D2B9A1E70}"/>
              </a:ext>
            </a:extLst>
          </p:cNvPr>
          <p:cNvPicPr>
            <a:picLocks noChangeAspect="1"/>
          </p:cNvPicPr>
          <p:nvPr/>
        </p:nvPicPr>
        <p:blipFill>
          <a:blip r:embed="rId3"/>
          <a:stretch>
            <a:fillRect/>
          </a:stretch>
        </p:blipFill>
        <p:spPr>
          <a:xfrm>
            <a:off x="4270995" y="2863919"/>
            <a:ext cx="2815587" cy="2874123"/>
          </a:xfrm>
          <a:prstGeom prst="rect">
            <a:avLst/>
          </a:prstGeom>
        </p:spPr>
      </p:pic>
      <p:grpSp>
        <p:nvGrpSpPr>
          <p:cNvPr id="7" name="Group 6">
            <a:extLst>
              <a:ext uri="{FF2B5EF4-FFF2-40B4-BE49-F238E27FC236}">
                <a16:creationId xmlns:a16="http://schemas.microsoft.com/office/drawing/2014/main" id="{099871F2-E5B3-F9BA-88DB-B9A5BEE0DFDB}"/>
              </a:ext>
            </a:extLst>
          </p:cNvPr>
          <p:cNvGrpSpPr/>
          <p:nvPr/>
        </p:nvGrpSpPr>
        <p:grpSpPr>
          <a:xfrm>
            <a:off x="8479857" y="1213743"/>
            <a:ext cx="3671797" cy="2749845"/>
            <a:chOff x="8479857" y="1213743"/>
            <a:chExt cx="3671797" cy="2749845"/>
          </a:xfrm>
        </p:grpSpPr>
        <p:sp>
          <p:nvSpPr>
            <p:cNvPr id="5" name="TextBox 4"/>
            <p:cNvSpPr txBox="1"/>
            <p:nvPr/>
          </p:nvSpPr>
          <p:spPr>
            <a:xfrm>
              <a:off x="10257546" y="3317257"/>
              <a:ext cx="1894108" cy="646331"/>
            </a:xfrm>
            <a:prstGeom prst="rect">
              <a:avLst/>
            </a:prstGeom>
            <a:noFill/>
          </p:spPr>
          <p:txBody>
            <a:bodyPr wrap="none" rtlCol="0">
              <a:spAutoFit/>
            </a:bodyPr>
            <a:lstStyle/>
            <a:p>
              <a:pPr algn="ctr"/>
              <a:r>
                <a:rPr lang="en-US" sz="1200" dirty="0"/>
                <a:t>Amy Cuddy</a:t>
              </a:r>
            </a:p>
            <a:p>
              <a:pPr algn="ctr"/>
              <a:r>
                <a:rPr lang="en-US" sz="1200" dirty="0">
                  <a:hlinkClick r:id="rId4"/>
                </a:rPr>
                <a:t>TED Talk 72.2 Million views</a:t>
              </a:r>
              <a:endParaRPr lang="en-US" sz="1200" dirty="0"/>
            </a:p>
            <a:p>
              <a:pPr algn="ctr"/>
              <a:r>
                <a:rPr lang="en-US" sz="1200" dirty="0"/>
                <a:t>(2</a:t>
              </a:r>
              <a:r>
                <a:rPr lang="en-US" sz="1200" baseline="30000" dirty="0"/>
                <a:t>nd</a:t>
              </a:r>
              <a:r>
                <a:rPr lang="en-US" sz="1200" dirty="0"/>
                <a:t> most popular TED Talk)</a:t>
              </a:r>
            </a:p>
          </p:txBody>
        </p:sp>
        <p:grpSp>
          <p:nvGrpSpPr>
            <p:cNvPr id="14" name="Group 13">
              <a:extLst>
                <a:ext uri="{FF2B5EF4-FFF2-40B4-BE49-F238E27FC236}">
                  <a16:creationId xmlns:a16="http://schemas.microsoft.com/office/drawing/2014/main" id="{8C8E9389-D17A-C09E-F174-F762AEFDF7A0}"/>
                </a:ext>
              </a:extLst>
            </p:cNvPr>
            <p:cNvGrpSpPr/>
            <p:nvPr/>
          </p:nvGrpSpPr>
          <p:grpSpPr>
            <a:xfrm>
              <a:off x="8479857" y="1213743"/>
              <a:ext cx="3423198" cy="2103514"/>
              <a:chOff x="6605532" y="1213743"/>
              <a:chExt cx="5297523" cy="3255264"/>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1286" y="1213743"/>
                <a:ext cx="2161769" cy="3255264"/>
              </a:xfrm>
              <a:prstGeom prst="rect">
                <a:avLst/>
              </a:prstGeom>
            </p:spPr>
          </p:pic>
          <p:pic>
            <p:nvPicPr>
              <p:cNvPr id="1026" name="Picture 2" descr="Social Susceptibility | Ecology, Evolution and Marine Biology | UC Santa  Barbara">
                <a:extLst>
                  <a:ext uri="{FF2B5EF4-FFF2-40B4-BE49-F238E27FC236}">
                    <a16:creationId xmlns:a16="http://schemas.microsoft.com/office/drawing/2014/main" id="{E8237EEF-1C2B-783C-1FB8-D6652B209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5532" y="1213743"/>
                <a:ext cx="2997556" cy="325526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C1D09D60-D4A1-0837-3D43-808A690A1115}"/>
                </a:ext>
              </a:extLst>
            </p:cNvPr>
            <p:cNvSpPr txBox="1"/>
            <p:nvPr/>
          </p:nvSpPr>
          <p:spPr>
            <a:xfrm>
              <a:off x="8508894" y="3317256"/>
              <a:ext cx="1878912" cy="461665"/>
            </a:xfrm>
            <a:prstGeom prst="rect">
              <a:avLst/>
            </a:prstGeom>
            <a:noFill/>
          </p:spPr>
          <p:txBody>
            <a:bodyPr wrap="none" rtlCol="0">
              <a:spAutoFit/>
            </a:bodyPr>
            <a:lstStyle/>
            <a:p>
              <a:pPr algn="ctr"/>
              <a:r>
                <a:rPr lang="en-US" sz="1200" dirty="0"/>
                <a:t>Jonathan Pruitt</a:t>
              </a:r>
            </a:p>
            <a:p>
              <a:pPr algn="ctr"/>
              <a:r>
                <a:rPr lang="en-US" sz="1200" dirty="0"/>
                <a:t>Canada 150 Research Chair</a:t>
              </a:r>
            </a:p>
          </p:txBody>
        </p:sp>
      </p:grpSp>
    </p:spTree>
    <p:extLst>
      <p:ext uri="{BB962C8B-B14F-4D97-AF65-F5344CB8AC3E}">
        <p14:creationId xmlns:p14="http://schemas.microsoft.com/office/powerpoint/2010/main" val="12305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Solutions</a:t>
            </a:r>
          </a:p>
        </p:txBody>
      </p:sp>
      <p:sp>
        <p:nvSpPr>
          <p:cNvPr id="4" name="Rectangle 3"/>
          <p:cNvSpPr/>
          <p:nvPr/>
        </p:nvSpPr>
        <p:spPr>
          <a:xfrm>
            <a:off x="183822" y="1096954"/>
            <a:ext cx="7119769" cy="5016758"/>
          </a:xfrm>
          <a:prstGeom prst="rect">
            <a:avLst/>
          </a:prstGeom>
        </p:spPr>
        <p:txBody>
          <a:bodyPr wrap="square">
            <a:spAutoFit/>
          </a:bodyPr>
          <a:lstStyle/>
          <a:p>
            <a:pPr fontAlgn="base"/>
            <a:endParaRPr lang="en-US" sz="3200" dirty="0"/>
          </a:p>
          <a:p>
            <a:pPr marL="457200" indent="-457200" fontAlgn="base">
              <a:buFont typeface="Arial" charset="0"/>
              <a:buChar char="•"/>
            </a:pPr>
            <a:r>
              <a:rPr lang="en-US" sz="3200" dirty="0"/>
              <a:t>Study preregistration (</a:t>
            </a:r>
            <a:r>
              <a:rPr lang="en-US" sz="3200" dirty="0">
                <a:hlinkClick r:id="rId2"/>
              </a:rPr>
              <a:t>COS</a:t>
            </a:r>
            <a:r>
              <a:rPr lang="en-US" sz="3200" dirty="0"/>
              <a:t>)</a:t>
            </a:r>
            <a:br>
              <a:rPr lang="en-US" sz="3200" dirty="0"/>
            </a:br>
            <a:endParaRPr lang="en-US" sz="3200" dirty="0"/>
          </a:p>
          <a:p>
            <a:pPr marL="457200" indent="-457200" fontAlgn="base">
              <a:buFont typeface="Arial" charset="0"/>
              <a:buChar char="•"/>
            </a:pPr>
            <a:r>
              <a:rPr lang="en-US" sz="3200" dirty="0" err="1"/>
              <a:t>PeerJ</a:t>
            </a:r>
            <a:r>
              <a:rPr lang="en-US" sz="3200" dirty="0"/>
              <a:t> / PLOS ONE</a:t>
            </a:r>
            <a:br>
              <a:rPr lang="en-US" sz="3200" dirty="0"/>
            </a:br>
            <a:endParaRPr lang="en-US" sz="3200" dirty="0"/>
          </a:p>
          <a:p>
            <a:pPr marL="457200" indent="-457200" fontAlgn="base">
              <a:buFont typeface="Arial" charset="0"/>
              <a:buChar char="•"/>
            </a:pPr>
            <a:r>
              <a:rPr lang="en-US" sz="3200" dirty="0"/>
              <a:t>Preprint Servers</a:t>
            </a:r>
          </a:p>
          <a:p>
            <a:pPr marL="457200" indent="-457200" fontAlgn="base">
              <a:buFont typeface="Arial" charset="0"/>
              <a:buChar char="•"/>
            </a:pPr>
            <a:endParaRPr lang="en-US" sz="3200" dirty="0"/>
          </a:p>
          <a:p>
            <a:pPr marL="457200" indent="-457200" fontAlgn="base">
              <a:buFont typeface="Arial" charset="0"/>
              <a:buChar char="•"/>
            </a:pPr>
            <a:r>
              <a:rPr lang="en-US" sz="3200" dirty="0" err="1"/>
              <a:t>Altimetrics</a:t>
            </a:r>
            <a:endParaRPr lang="en-US" sz="3200" dirty="0"/>
          </a:p>
          <a:p>
            <a:pPr marL="457200" indent="-457200" fontAlgn="base">
              <a:buFont typeface="Arial" charset="0"/>
              <a:buChar char="•"/>
            </a:pPr>
            <a:endParaRPr lang="en-US" sz="3200" dirty="0"/>
          </a:p>
          <a:p>
            <a:pPr marL="457200" indent="-457200" fontAlgn="base">
              <a:buFont typeface="Arial" charset="0"/>
              <a:buChar char="•"/>
            </a:pPr>
            <a:r>
              <a:rPr lang="en-US" sz="3200" dirty="0"/>
              <a:t>Systemic change - unlikely</a:t>
            </a:r>
          </a:p>
        </p:txBody>
      </p:sp>
      <p:sp>
        <p:nvSpPr>
          <p:cNvPr id="3" name="Slide Number Placeholder 2">
            <a:extLst>
              <a:ext uri="{FF2B5EF4-FFF2-40B4-BE49-F238E27FC236}">
                <a16:creationId xmlns:a16="http://schemas.microsoft.com/office/drawing/2014/main" id="{6F189AFA-89F1-6035-5386-F499B06B0288}"/>
              </a:ext>
            </a:extLst>
          </p:cNvPr>
          <p:cNvSpPr>
            <a:spLocks noGrp="1"/>
          </p:cNvSpPr>
          <p:nvPr>
            <p:ph type="sldNum" sz="quarter" idx="12"/>
          </p:nvPr>
        </p:nvSpPr>
        <p:spPr/>
        <p:txBody>
          <a:bodyPr/>
          <a:lstStyle/>
          <a:p>
            <a:fld id="{3B9F2244-9A50-AE4D-AE61-8B44ECB34D6B}" type="slidenum">
              <a:rPr lang="en-US" smtClean="0"/>
              <a:t>15</a:t>
            </a:fld>
            <a:endParaRPr lang="en-US"/>
          </a:p>
        </p:txBody>
      </p:sp>
      <p:sp>
        <p:nvSpPr>
          <p:cNvPr id="5" name="TextBox 4">
            <a:extLst>
              <a:ext uri="{FF2B5EF4-FFF2-40B4-BE49-F238E27FC236}">
                <a16:creationId xmlns:a16="http://schemas.microsoft.com/office/drawing/2014/main" id="{EE939375-0F6D-D364-4A37-7FC43EAAF22E}"/>
              </a:ext>
            </a:extLst>
          </p:cNvPr>
          <p:cNvSpPr txBox="1"/>
          <p:nvPr/>
        </p:nvSpPr>
        <p:spPr>
          <a:xfrm>
            <a:off x="793545" y="2296222"/>
            <a:ext cx="10560255" cy="2862322"/>
          </a:xfrm>
          <a:prstGeom prst="rect">
            <a:avLst/>
          </a:prstGeom>
          <a:solidFill>
            <a:schemeClr val="bg1"/>
          </a:solidFill>
        </p:spPr>
        <p:txBody>
          <a:bodyPr wrap="square" rtlCol="0">
            <a:spAutoFit/>
          </a:bodyPr>
          <a:lstStyle/>
          <a:p>
            <a:r>
              <a:rPr lang="en-US" sz="6000" dirty="0"/>
              <a:t>Discuss What are possible solutions to the reproducibility crisis?</a:t>
            </a:r>
          </a:p>
        </p:txBody>
      </p:sp>
    </p:spTree>
    <p:extLst>
      <p:ext uri="{BB962C8B-B14F-4D97-AF65-F5344CB8AC3E}">
        <p14:creationId xmlns:p14="http://schemas.microsoft.com/office/powerpoint/2010/main" val="36294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do biologists need statistics</a:t>
            </a:r>
          </a:p>
        </p:txBody>
      </p:sp>
      <p:sp>
        <p:nvSpPr>
          <p:cNvPr id="3" name="Rectangle 2"/>
          <p:cNvSpPr/>
          <p:nvPr/>
        </p:nvSpPr>
        <p:spPr>
          <a:xfrm>
            <a:off x="275573" y="1256665"/>
            <a:ext cx="11398685" cy="4216539"/>
          </a:xfrm>
          <a:prstGeom prst="rect">
            <a:avLst/>
          </a:prstGeom>
        </p:spPr>
        <p:txBody>
          <a:bodyPr wrap="square">
            <a:spAutoFit/>
          </a:bodyPr>
          <a:lstStyle/>
          <a:p>
            <a:pPr fontAlgn="base">
              <a:buFont typeface="Arial" charset="0"/>
              <a:buChar char="•"/>
            </a:pPr>
            <a:r>
              <a:rPr lang="en-US" sz="2800" dirty="0"/>
              <a:t>We want to learn about the world often by testing hypotheses.</a:t>
            </a:r>
            <a:br>
              <a:rPr lang="en-US" sz="2800" dirty="0"/>
            </a:br>
            <a:endParaRPr lang="en-US" dirty="0"/>
          </a:p>
          <a:p>
            <a:pPr fontAlgn="base">
              <a:buFont typeface="Arial" charset="0"/>
              <a:buChar char="•"/>
            </a:pPr>
            <a:r>
              <a:rPr lang="en-US" sz="2800" dirty="0"/>
              <a:t>To test a hypothesis we have to design an experiment</a:t>
            </a:r>
            <a:br>
              <a:rPr lang="en-US" sz="2800" dirty="0"/>
            </a:br>
            <a:endParaRPr lang="en-US" dirty="0"/>
          </a:p>
          <a:p>
            <a:pPr fontAlgn="base">
              <a:buFont typeface="Arial" charset="0"/>
              <a:buChar char="•"/>
            </a:pPr>
            <a:r>
              <a:rPr lang="en-US" sz="2800" dirty="0"/>
              <a:t>Not all experiments have a traditional control and experimental treatment and this isn’t always how we want to test a hypothesis</a:t>
            </a:r>
            <a:br>
              <a:rPr lang="en-US" sz="2800" dirty="0"/>
            </a:br>
            <a:endParaRPr lang="en-US" dirty="0"/>
          </a:p>
          <a:p>
            <a:pPr fontAlgn="base">
              <a:buFont typeface="Arial" charset="0"/>
              <a:buChar char="•"/>
            </a:pPr>
            <a:r>
              <a:rPr lang="en-US" sz="2800" dirty="0"/>
              <a:t>It is quite possible to design a study or collect data that cannot answer the questions that we have</a:t>
            </a:r>
            <a:br>
              <a:rPr lang="en-US" sz="2800" dirty="0"/>
            </a:br>
            <a:endParaRPr lang="en-US" dirty="0"/>
          </a:p>
          <a:p>
            <a:pPr fontAlgn="base">
              <a:buFont typeface="Arial" charset="0"/>
              <a:buChar char="•"/>
            </a:pPr>
            <a:r>
              <a:rPr lang="en-US" sz="2800" dirty="0"/>
              <a:t>This leads to poor manuscripts and can lead to bad practices like p-hacking</a:t>
            </a:r>
            <a:endParaRPr lang="en-US" sz="2800" dirty="0">
              <a:effectLst/>
            </a:endParaRPr>
          </a:p>
        </p:txBody>
      </p:sp>
      <p:sp>
        <p:nvSpPr>
          <p:cNvPr id="4" name="Slide Number Placeholder 3">
            <a:extLst>
              <a:ext uri="{FF2B5EF4-FFF2-40B4-BE49-F238E27FC236}">
                <a16:creationId xmlns:a16="http://schemas.microsoft.com/office/drawing/2014/main" id="{D43A60BD-B243-3F3B-D361-61960291BB1A}"/>
              </a:ext>
            </a:extLst>
          </p:cNvPr>
          <p:cNvSpPr>
            <a:spLocks noGrp="1"/>
          </p:cNvSpPr>
          <p:nvPr>
            <p:ph type="sldNum" sz="quarter" idx="12"/>
          </p:nvPr>
        </p:nvSpPr>
        <p:spPr/>
        <p:txBody>
          <a:bodyPr/>
          <a:lstStyle/>
          <a:p>
            <a:fld id="{3B9F2244-9A50-AE4D-AE61-8B44ECB34D6B}" type="slidenum">
              <a:rPr lang="en-US" smtClean="0"/>
              <a:t>16</a:t>
            </a:fld>
            <a:endParaRPr lang="en-US"/>
          </a:p>
        </p:txBody>
      </p:sp>
    </p:spTree>
    <p:extLst>
      <p:ext uri="{BB962C8B-B14F-4D97-AF65-F5344CB8AC3E}">
        <p14:creationId xmlns:p14="http://schemas.microsoft.com/office/powerpoint/2010/main" val="25575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Design</a:t>
            </a:r>
          </a:p>
        </p:txBody>
      </p:sp>
      <p:sp>
        <p:nvSpPr>
          <p:cNvPr id="4" name="Rectangle 3"/>
          <p:cNvSpPr/>
          <p:nvPr/>
        </p:nvSpPr>
        <p:spPr>
          <a:xfrm>
            <a:off x="195431" y="1073547"/>
            <a:ext cx="11801138" cy="5016758"/>
          </a:xfrm>
          <a:prstGeom prst="rect">
            <a:avLst/>
          </a:prstGeom>
        </p:spPr>
        <p:txBody>
          <a:bodyPr wrap="square">
            <a:spAutoFit/>
          </a:bodyPr>
          <a:lstStyle/>
          <a:p>
            <a:pPr fontAlgn="base"/>
            <a:endParaRPr lang="en-US" sz="3200" dirty="0"/>
          </a:p>
          <a:p>
            <a:pPr fontAlgn="base"/>
            <a:r>
              <a:rPr lang="en-US" sz="3200" dirty="0"/>
              <a:t>To design an experiment you need to understand how the data will be analyzed statistically.</a:t>
            </a:r>
          </a:p>
          <a:p>
            <a:pPr fontAlgn="base"/>
            <a:endParaRPr lang="en-US" sz="3200" dirty="0"/>
          </a:p>
          <a:p>
            <a:pPr marL="514350" indent="-514350" fontAlgn="base">
              <a:lnSpc>
                <a:spcPct val="150000"/>
              </a:lnSpc>
              <a:buFont typeface="+mj-lt"/>
              <a:buAutoNum type="arabicPeriod"/>
            </a:pPr>
            <a:r>
              <a:rPr lang="en-US" sz="3200" dirty="0"/>
              <a:t>How can you sample the population in which you are interested?</a:t>
            </a:r>
          </a:p>
          <a:p>
            <a:pPr marL="514350" indent="-514350" fontAlgn="base">
              <a:lnSpc>
                <a:spcPct val="150000"/>
              </a:lnSpc>
              <a:buFont typeface="+mj-lt"/>
              <a:buAutoNum type="arabicPeriod"/>
            </a:pPr>
            <a:r>
              <a:rPr lang="en-US" sz="3200" dirty="0"/>
              <a:t>What tests are appropriate for your data?</a:t>
            </a:r>
          </a:p>
          <a:p>
            <a:pPr marL="514350" indent="-514350" fontAlgn="base">
              <a:lnSpc>
                <a:spcPct val="150000"/>
              </a:lnSpc>
              <a:buFont typeface="+mj-lt"/>
              <a:buAutoNum type="arabicPeriod"/>
            </a:pPr>
            <a:r>
              <a:rPr lang="en-US" sz="3200" dirty="0"/>
              <a:t>What biases must be controlled for?</a:t>
            </a:r>
          </a:p>
          <a:p>
            <a:pPr marL="514350" indent="-514350" fontAlgn="base">
              <a:lnSpc>
                <a:spcPct val="150000"/>
              </a:lnSpc>
              <a:buFont typeface="+mj-lt"/>
              <a:buAutoNum type="arabicPeriod"/>
            </a:pPr>
            <a:r>
              <a:rPr lang="en-US" sz="3200" dirty="0"/>
              <a:t>What sample size will be necessary?</a:t>
            </a:r>
          </a:p>
        </p:txBody>
      </p:sp>
      <p:sp>
        <p:nvSpPr>
          <p:cNvPr id="3" name="Slide Number Placeholder 2">
            <a:extLst>
              <a:ext uri="{FF2B5EF4-FFF2-40B4-BE49-F238E27FC236}">
                <a16:creationId xmlns:a16="http://schemas.microsoft.com/office/drawing/2014/main" id="{D2233F50-7FCD-434F-9204-A41169C004C0}"/>
              </a:ext>
            </a:extLst>
          </p:cNvPr>
          <p:cNvSpPr>
            <a:spLocks noGrp="1"/>
          </p:cNvSpPr>
          <p:nvPr>
            <p:ph type="sldNum" sz="quarter" idx="12"/>
          </p:nvPr>
        </p:nvSpPr>
        <p:spPr/>
        <p:txBody>
          <a:bodyPr/>
          <a:lstStyle/>
          <a:p>
            <a:fld id="{3B9F2244-9A50-AE4D-AE61-8B44ECB34D6B}" type="slidenum">
              <a:rPr lang="en-US" smtClean="0"/>
              <a:t>17</a:t>
            </a:fld>
            <a:endParaRPr lang="en-US"/>
          </a:p>
        </p:txBody>
      </p:sp>
    </p:spTree>
    <p:extLst>
      <p:ext uri="{BB962C8B-B14F-4D97-AF65-F5344CB8AC3E}">
        <p14:creationId xmlns:p14="http://schemas.microsoft.com/office/powerpoint/2010/main" val="3007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not just collaborate with a statistician</a:t>
            </a:r>
          </a:p>
        </p:txBody>
      </p:sp>
      <p:sp>
        <p:nvSpPr>
          <p:cNvPr id="4" name="Rectangle 3"/>
          <p:cNvSpPr/>
          <p:nvPr/>
        </p:nvSpPr>
        <p:spPr>
          <a:xfrm>
            <a:off x="250520" y="1159402"/>
            <a:ext cx="11436263" cy="4524315"/>
          </a:xfrm>
          <a:prstGeom prst="rect">
            <a:avLst/>
          </a:prstGeom>
        </p:spPr>
        <p:txBody>
          <a:bodyPr wrap="square">
            <a:spAutoFit/>
          </a:bodyPr>
          <a:lstStyle/>
          <a:p>
            <a:pPr marL="514350" indent="-514350" fontAlgn="base">
              <a:buFont typeface="+mj-lt"/>
              <a:buAutoNum type="arabicPeriod"/>
            </a:pPr>
            <a:r>
              <a:rPr lang="en-US" sz="3200" dirty="0"/>
              <a:t>In some cases this is a great option, but you have to understand enough to communicate.</a:t>
            </a:r>
          </a:p>
          <a:p>
            <a:pPr marL="514350" indent="-514350" fontAlgn="base">
              <a:buFont typeface="+mj-lt"/>
              <a:buAutoNum type="arabicPeriod"/>
            </a:pPr>
            <a:r>
              <a:rPr lang="en-US" sz="3200" dirty="0"/>
              <a:t>If you publish a study you are responsible for its validity.</a:t>
            </a:r>
          </a:p>
          <a:p>
            <a:pPr marL="514350" indent="-514350" fontAlgn="base">
              <a:buFont typeface="+mj-lt"/>
              <a:buAutoNum type="arabicPeriod"/>
            </a:pPr>
            <a:r>
              <a:rPr lang="en-US" sz="3200" dirty="0"/>
              <a:t>For most experiments simple methods suffice.</a:t>
            </a:r>
          </a:p>
          <a:p>
            <a:pPr marL="514350" indent="-514350" fontAlgn="base">
              <a:buFont typeface="+mj-lt"/>
              <a:buAutoNum type="arabicPeriod"/>
            </a:pPr>
            <a:r>
              <a:rPr lang="en-US" sz="3200" dirty="0"/>
              <a:t>In many fields there are sets of statistical tests that are expected for certain types of data.</a:t>
            </a:r>
          </a:p>
          <a:p>
            <a:pPr marL="514350" indent="-514350" fontAlgn="base">
              <a:buFont typeface="+mj-lt"/>
              <a:buAutoNum type="arabicPeriod"/>
            </a:pPr>
            <a:r>
              <a:rPr lang="en-US" sz="3200" dirty="0"/>
              <a:t>For all of these reasons statistical analysis </a:t>
            </a:r>
            <a:r>
              <a:rPr lang="en-US" sz="3200" b="1" dirty="0"/>
              <a:t>needs to involve people who understand the specific problem and the field of study.</a:t>
            </a:r>
            <a:endParaRPr lang="en-US" sz="3200" dirty="0"/>
          </a:p>
        </p:txBody>
      </p:sp>
      <p:sp>
        <p:nvSpPr>
          <p:cNvPr id="3" name="Slide Number Placeholder 2">
            <a:extLst>
              <a:ext uri="{FF2B5EF4-FFF2-40B4-BE49-F238E27FC236}">
                <a16:creationId xmlns:a16="http://schemas.microsoft.com/office/drawing/2014/main" id="{5933F72C-4BE1-1026-1D7E-64E9D921AA70}"/>
              </a:ext>
            </a:extLst>
          </p:cNvPr>
          <p:cNvSpPr>
            <a:spLocks noGrp="1"/>
          </p:cNvSpPr>
          <p:nvPr>
            <p:ph type="sldNum" sz="quarter" idx="12"/>
          </p:nvPr>
        </p:nvSpPr>
        <p:spPr/>
        <p:txBody>
          <a:bodyPr/>
          <a:lstStyle/>
          <a:p>
            <a:fld id="{3B9F2244-9A50-AE4D-AE61-8B44ECB34D6B}" type="slidenum">
              <a:rPr lang="en-US" smtClean="0"/>
              <a:t>18</a:t>
            </a:fld>
            <a:endParaRPr lang="en-US"/>
          </a:p>
        </p:txBody>
      </p:sp>
    </p:spTree>
    <p:extLst>
      <p:ext uri="{BB962C8B-B14F-4D97-AF65-F5344CB8AC3E}">
        <p14:creationId xmlns:p14="http://schemas.microsoft.com/office/powerpoint/2010/main" val="43306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stats philosophy</a:t>
            </a:r>
          </a:p>
        </p:txBody>
      </p:sp>
      <p:sp>
        <p:nvSpPr>
          <p:cNvPr id="6" name="Rectangle 5"/>
          <p:cNvSpPr/>
          <p:nvPr/>
        </p:nvSpPr>
        <p:spPr>
          <a:xfrm>
            <a:off x="242170" y="1086291"/>
            <a:ext cx="11519770" cy="5016758"/>
          </a:xfrm>
          <a:prstGeom prst="rect">
            <a:avLst/>
          </a:prstGeom>
        </p:spPr>
        <p:txBody>
          <a:bodyPr wrap="square">
            <a:spAutoFit/>
          </a:bodyPr>
          <a:lstStyle/>
          <a:p>
            <a:pPr marL="457200" indent="-457200" fontAlgn="base">
              <a:buFont typeface="Arial" charset="0"/>
              <a:buChar char="•"/>
            </a:pPr>
            <a:r>
              <a:rPr lang="en-US" sz="3200" dirty="0"/>
              <a:t>Statistics is just another tool</a:t>
            </a:r>
          </a:p>
          <a:p>
            <a:pPr marL="457200" indent="-457200" fontAlgn="base">
              <a:buFont typeface="Arial" charset="0"/>
              <a:buChar char="•"/>
            </a:pPr>
            <a:endParaRPr lang="en-US" sz="3200" dirty="0"/>
          </a:p>
          <a:p>
            <a:pPr marL="457200" indent="-457200" fontAlgn="base">
              <a:buFont typeface="Arial" charset="0"/>
              <a:buChar char="•"/>
            </a:pPr>
            <a:r>
              <a:rPr lang="en-US" sz="3200" dirty="0"/>
              <a:t>My responsibility as a scientists is to report the truth as accurately as possible and statistics help me in this regard</a:t>
            </a:r>
          </a:p>
          <a:p>
            <a:pPr marL="457200" indent="-457200" fontAlgn="base">
              <a:buFont typeface="Arial" charset="0"/>
              <a:buChar char="•"/>
            </a:pPr>
            <a:endParaRPr lang="en-US" sz="3200" dirty="0"/>
          </a:p>
          <a:p>
            <a:pPr marL="457200" indent="-457200" fontAlgn="base">
              <a:buFont typeface="Arial" charset="0"/>
              <a:buChar char="•"/>
            </a:pPr>
            <a:r>
              <a:rPr lang="en-US" sz="3200" dirty="0"/>
              <a:t>We may NEED statistics to discern patterns in our data</a:t>
            </a:r>
          </a:p>
          <a:p>
            <a:pPr marL="457200" indent="-457200" fontAlgn="base">
              <a:buFont typeface="Arial" charset="0"/>
              <a:buChar char="•"/>
            </a:pPr>
            <a:endParaRPr lang="en-US" sz="3200" dirty="0"/>
          </a:p>
          <a:p>
            <a:pPr marL="457200" indent="-457200" fontAlgn="base">
              <a:buFont typeface="Arial" charset="0"/>
              <a:buChar char="•"/>
            </a:pPr>
            <a:r>
              <a:rPr lang="en-US" sz="3200" dirty="0"/>
              <a:t>You need to understand where the signal that makes for a significant test comes from.  Visualizing your data in the right way can do this!</a:t>
            </a:r>
          </a:p>
        </p:txBody>
      </p:sp>
      <p:sp>
        <p:nvSpPr>
          <p:cNvPr id="3" name="Slide Number Placeholder 2">
            <a:extLst>
              <a:ext uri="{FF2B5EF4-FFF2-40B4-BE49-F238E27FC236}">
                <a16:creationId xmlns:a16="http://schemas.microsoft.com/office/drawing/2014/main" id="{D8D76E1A-ADD9-B47C-10F7-D625A08C4350}"/>
              </a:ext>
            </a:extLst>
          </p:cNvPr>
          <p:cNvSpPr>
            <a:spLocks noGrp="1"/>
          </p:cNvSpPr>
          <p:nvPr>
            <p:ph type="sldNum" sz="quarter" idx="12"/>
          </p:nvPr>
        </p:nvSpPr>
        <p:spPr/>
        <p:txBody>
          <a:bodyPr/>
          <a:lstStyle/>
          <a:p>
            <a:fld id="{3B9F2244-9A50-AE4D-AE61-8B44ECB34D6B}" type="slidenum">
              <a:rPr lang="en-US" smtClean="0"/>
              <a:t>19</a:t>
            </a:fld>
            <a:endParaRPr lang="en-US"/>
          </a:p>
        </p:txBody>
      </p:sp>
    </p:spTree>
    <p:extLst>
      <p:ext uri="{BB962C8B-B14F-4D97-AF65-F5344CB8AC3E}">
        <p14:creationId xmlns:p14="http://schemas.microsoft.com/office/powerpoint/2010/main" val="196511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72F90016-44C9-EE4F-8089-C037159CB022}"/>
              </a:ext>
            </a:extLst>
          </p:cNvPr>
          <p:cNvGrpSpPr/>
          <p:nvPr/>
        </p:nvGrpSpPr>
        <p:grpSpPr>
          <a:xfrm>
            <a:off x="9066157" y="4476870"/>
            <a:ext cx="3221854" cy="2182587"/>
            <a:chOff x="8970146" y="4476870"/>
            <a:chExt cx="3221854" cy="2182587"/>
          </a:xfrm>
        </p:grpSpPr>
        <p:pic>
          <p:nvPicPr>
            <p:cNvPr id="1040" name="Picture 16" descr="Free Images : bird, prairie, wildlife, fauna, galliformes, vertebrate,  peafowl, wild turkey, guinea fowl, dot chickens, poultry birds, numididae  3998x2244 - - 600495 - Free stock photos - PxHere">
              <a:extLst>
                <a:ext uri="{FF2B5EF4-FFF2-40B4-BE49-F238E27FC236}">
                  <a16:creationId xmlns:a16="http://schemas.microsoft.com/office/drawing/2014/main" id="{42D98AFF-6A9F-834B-84B1-D0CFA67E3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2795" y="6016266"/>
              <a:ext cx="1148555" cy="64319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BE300DDF-BA19-504B-9D85-40F447DA625E}"/>
                </a:ext>
              </a:extLst>
            </p:cNvPr>
            <p:cNvPicPr>
              <a:picLocks noChangeAspect="1"/>
            </p:cNvPicPr>
            <p:nvPr/>
          </p:nvPicPr>
          <p:blipFill>
            <a:blip r:embed="rId4"/>
            <a:stretch>
              <a:fillRect/>
            </a:stretch>
          </p:blipFill>
          <p:spPr>
            <a:xfrm>
              <a:off x="8970146" y="4476870"/>
              <a:ext cx="907972" cy="1239413"/>
            </a:xfrm>
            <a:prstGeom prst="rect">
              <a:avLst/>
            </a:prstGeom>
          </p:spPr>
        </p:pic>
        <p:pic>
          <p:nvPicPr>
            <p:cNvPr id="1036" name="Picture 12" descr="Drosophila CRISPR Genome Editing Services">
              <a:extLst>
                <a:ext uri="{FF2B5EF4-FFF2-40B4-BE49-F238E27FC236}">
                  <a16:creationId xmlns:a16="http://schemas.microsoft.com/office/drawing/2014/main" id="{25183CDC-B5FA-8E4F-B579-BB3A160F4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84690" y="4495003"/>
              <a:ext cx="1007310" cy="6431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rowing Tomatoes: What is the Best Tomato Plant Spacing for Different Types?">
              <a:extLst>
                <a:ext uri="{FF2B5EF4-FFF2-40B4-BE49-F238E27FC236}">
                  <a16:creationId xmlns:a16="http://schemas.microsoft.com/office/drawing/2014/main" id="{B3084FFA-C8C1-0D4B-811F-3E2BE46252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666"/>
            <a:stretch/>
          </p:blipFill>
          <p:spPr bwMode="auto">
            <a:xfrm>
              <a:off x="9045575" y="5748585"/>
              <a:ext cx="1700781" cy="91087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Frogs have some of the biggest eyes of all vertebrates | Natural History  Museum">
              <a:extLst>
                <a:ext uri="{FF2B5EF4-FFF2-40B4-BE49-F238E27FC236}">
                  <a16:creationId xmlns:a16="http://schemas.microsoft.com/office/drawing/2014/main" id="{4E39353C-1322-4B4A-A206-C4BFA435482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4660"/>
            <a:stretch/>
          </p:blipFill>
          <p:spPr bwMode="auto">
            <a:xfrm>
              <a:off x="9923027" y="5152362"/>
              <a:ext cx="823329" cy="56392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lacental mammal | Characteristics &amp; Facts | Britannica">
              <a:extLst>
                <a:ext uri="{FF2B5EF4-FFF2-40B4-BE49-F238E27FC236}">
                  <a16:creationId xmlns:a16="http://schemas.microsoft.com/office/drawing/2014/main" id="{481999C7-B9B0-2E45-ACB2-605D88EDB5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1265" y="5146336"/>
              <a:ext cx="1230085" cy="78357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Me</a:t>
            </a:r>
          </a:p>
        </p:txBody>
      </p:sp>
      <p:sp>
        <p:nvSpPr>
          <p:cNvPr id="5" name="TextBox 4">
            <a:extLst>
              <a:ext uri="{FF2B5EF4-FFF2-40B4-BE49-F238E27FC236}">
                <a16:creationId xmlns:a16="http://schemas.microsoft.com/office/drawing/2014/main" id="{C43D7960-F629-FE4D-92D1-3410B959C56D}"/>
              </a:ext>
            </a:extLst>
          </p:cNvPr>
          <p:cNvSpPr txBox="1"/>
          <p:nvPr/>
        </p:nvSpPr>
        <p:spPr>
          <a:xfrm>
            <a:off x="9003722" y="1071039"/>
            <a:ext cx="3188278" cy="3693319"/>
          </a:xfrm>
          <a:prstGeom prst="rect">
            <a:avLst/>
          </a:prstGeom>
          <a:noFill/>
        </p:spPr>
        <p:txBody>
          <a:bodyPr wrap="square" rtlCol="0">
            <a:spAutoFit/>
          </a:bodyPr>
          <a:lstStyle/>
          <a:p>
            <a:r>
              <a:rPr lang="en-US" dirty="0"/>
              <a:t>I study the </a:t>
            </a:r>
            <a:r>
              <a:rPr lang="en-US" b="1" dirty="0"/>
              <a:t>evolution of traits</a:t>
            </a:r>
            <a:r>
              <a:rPr lang="en-US" dirty="0"/>
              <a:t>. Especially genomic traits. I use a variety of methods next-gen sequencing, experimental evolution, phylogenetic comparative methods, and theoretical approaches. I don’t work with a single taxa; we have projects involving fish, mammals, reptiles, amphibians, insects, and bacteria all ongoing in my lab. </a:t>
            </a:r>
          </a:p>
          <a:p>
            <a:endParaRPr lang="en-US" dirty="0"/>
          </a:p>
        </p:txBody>
      </p:sp>
      <p:grpSp>
        <p:nvGrpSpPr>
          <p:cNvPr id="6" name="Group 5">
            <a:extLst>
              <a:ext uri="{FF2B5EF4-FFF2-40B4-BE49-F238E27FC236}">
                <a16:creationId xmlns:a16="http://schemas.microsoft.com/office/drawing/2014/main" id="{027ED882-BD4B-DD49-8EBF-17BDD43D0538}"/>
              </a:ext>
            </a:extLst>
          </p:cNvPr>
          <p:cNvGrpSpPr/>
          <p:nvPr/>
        </p:nvGrpSpPr>
        <p:grpSpPr>
          <a:xfrm>
            <a:off x="286661" y="1000323"/>
            <a:ext cx="2570742" cy="2644417"/>
            <a:chOff x="286661" y="1000323"/>
            <a:chExt cx="2570742" cy="2644417"/>
          </a:xfrm>
        </p:grpSpPr>
        <p:pic>
          <p:nvPicPr>
            <p:cNvPr id="3" name="Picture 2">
              <a:extLst>
                <a:ext uri="{FF2B5EF4-FFF2-40B4-BE49-F238E27FC236}">
                  <a16:creationId xmlns:a16="http://schemas.microsoft.com/office/drawing/2014/main" id="{0A739192-65A5-6747-82AD-0D4436B18441}"/>
                </a:ext>
              </a:extLst>
            </p:cNvPr>
            <p:cNvPicPr>
              <a:picLocks noChangeAspect="1"/>
            </p:cNvPicPr>
            <p:nvPr/>
          </p:nvPicPr>
          <p:blipFill rotWithShape="1">
            <a:blip r:embed="rId9"/>
            <a:srcRect b="9672"/>
            <a:stretch/>
          </p:blipFill>
          <p:spPr>
            <a:xfrm>
              <a:off x="286661" y="1000323"/>
              <a:ext cx="2534330" cy="1465085"/>
            </a:xfrm>
            <a:prstGeom prst="rect">
              <a:avLst/>
            </a:prstGeom>
          </p:spPr>
        </p:pic>
        <p:pic>
          <p:nvPicPr>
            <p:cNvPr id="1026" name="Picture 2" descr="AC-130H &quot;Wicked Wanda&quot; Last Flight at Hurlburt Field - YouTube">
              <a:extLst>
                <a:ext uri="{FF2B5EF4-FFF2-40B4-BE49-F238E27FC236}">
                  <a16:creationId xmlns:a16="http://schemas.microsoft.com/office/drawing/2014/main" id="{4B131F92-FCE1-E64A-968E-AC19425C2A1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193" t="18776" r="6979" b="21240"/>
            <a:stretch/>
          </p:blipFill>
          <p:spPr bwMode="auto">
            <a:xfrm>
              <a:off x="306375" y="2579808"/>
              <a:ext cx="2551028" cy="1064932"/>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18">
            <a:extLst>
              <a:ext uri="{FF2B5EF4-FFF2-40B4-BE49-F238E27FC236}">
                <a16:creationId xmlns:a16="http://schemas.microsoft.com/office/drawing/2014/main" id="{0B46251E-E72C-1041-98A4-59B9EF5480A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736" r="9603" b="26493"/>
          <a:stretch/>
        </p:blipFill>
        <p:spPr bwMode="auto">
          <a:xfrm>
            <a:off x="306375" y="3759140"/>
            <a:ext cx="2551028" cy="295416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F06915EF-82BF-DB44-9693-9FFADD1CA343}"/>
              </a:ext>
            </a:extLst>
          </p:cNvPr>
          <p:cNvGrpSpPr/>
          <p:nvPr/>
        </p:nvGrpSpPr>
        <p:grpSpPr>
          <a:xfrm>
            <a:off x="2944668" y="986661"/>
            <a:ext cx="5963043" cy="5682975"/>
            <a:chOff x="2944668" y="986661"/>
            <a:chExt cx="5963043" cy="5682975"/>
          </a:xfrm>
        </p:grpSpPr>
        <p:pic>
          <p:nvPicPr>
            <p:cNvPr id="1028" name="Picture 4">
              <a:extLst>
                <a:ext uri="{FF2B5EF4-FFF2-40B4-BE49-F238E27FC236}">
                  <a16:creationId xmlns:a16="http://schemas.microsoft.com/office/drawing/2014/main" id="{76226107-EB93-754E-9F8A-12AAA1A9F7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8429" y="3036194"/>
              <a:ext cx="1009282" cy="158391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DB3E365-79A7-AB4E-9944-9E524C05ABDF}"/>
                </a:ext>
              </a:extLst>
            </p:cNvPr>
            <p:cNvGrpSpPr/>
            <p:nvPr/>
          </p:nvGrpSpPr>
          <p:grpSpPr>
            <a:xfrm>
              <a:off x="2944668" y="986661"/>
              <a:ext cx="5963043" cy="5682975"/>
              <a:chOff x="2944668" y="1030327"/>
              <a:chExt cx="5963043" cy="5682975"/>
            </a:xfrm>
          </p:grpSpPr>
          <p:grpSp>
            <p:nvGrpSpPr>
              <p:cNvPr id="4" name="Group 3">
                <a:extLst>
                  <a:ext uri="{FF2B5EF4-FFF2-40B4-BE49-F238E27FC236}">
                    <a16:creationId xmlns:a16="http://schemas.microsoft.com/office/drawing/2014/main" id="{00807903-7201-B641-9805-76AFEA2FE0AD}"/>
                  </a:ext>
                </a:extLst>
              </p:cNvPr>
              <p:cNvGrpSpPr/>
              <p:nvPr/>
            </p:nvGrpSpPr>
            <p:grpSpPr>
              <a:xfrm>
                <a:off x="2944668" y="1030327"/>
                <a:ext cx="5963043" cy="5682975"/>
                <a:chOff x="4259701" y="-111921"/>
                <a:chExt cx="6942783" cy="6616699"/>
              </a:xfrm>
            </p:grpSpPr>
            <p:pic>
              <p:nvPicPr>
                <p:cNvPr id="12" name="Picture 11">
                  <a:extLst>
                    <a:ext uri="{FF2B5EF4-FFF2-40B4-BE49-F238E27FC236}">
                      <a16:creationId xmlns:a16="http://schemas.microsoft.com/office/drawing/2014/main" id="{C74AA34C-2489-A844-8A99-4E1834A0E138}"/>
                    </a:ext>
                  </a:extLst>
                </p:cNvPr>
                <p:cNvPicPr>
                  <a:picLocks noChangeAspect="1"/>
                </p:cNvPicPr>
                <p:nvPr/>
              </p:nvPicPr>
              <p:blipFill rotWithShape="1">
                <a:blip r:embed="rId13"/>
                <a:srcRect r="18510"/>
                <a:stretch/>
              </p:blipFill>
              <p:spPr>
                <a:xfrm>
                  <a:off x="7708277" y="2265212"/>
                  <a:ext cx="2221663" cy="1826856"/>
                </a:xfrm>
                <a:prstGeom prst="rect">
                  <a:avLst/>
                </a:prstGeom>
              </p:spPr>
            </p:pic>
            <p:pic>
              <p:nvPicPr>
                <p:cNvPr id="16" name="Picture 2">
                  <a:extLst>
                    <a:ext uri="{FF2B5EF4-FFF2-40B4-BE49-F238E27FC236}">
                      <a16:creationId xmlns:a16="http://schemas.microsoft.com/office/drawing/2014/main" id="{861120A1-FE2A-0541-A622-1F130510AAC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59701" y="4152051"/>
                  <a:ext cx="2634757" cy="23527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C2CE3B8D-28AC-1642-9B5D-50EDD59471D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67302" y="-111921"/>
                  <a:ext cx="3931274" cy="228461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104DC7A7-9774-9E4F-8B65-49465395C9B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r="4453"/>
                <a:stretch/>
              </p:blipFill>
              <p:spPr bwMode="auto">
                <a:xfrm>
                  <a:off x="8296010" y="-111921"/>
                  <a:ext cx="2906474" cy="228461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a:extLst>
                    <a:ext uri="{FF2B5EF4-FFF2-40B4-BE49-F238E27FC236}">
                      <a16:creationId xmlns:a16="http://schemas.microsoft.com/office/drawing/2014/main" id="{7848132F-1103-0341-B514-91C49C850B2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0909"/>
                <a:stretch/>
              </p:blipFill>
              <p:spPr bwMode="auto">
                <a:xfrm>
                  <a:off x="4267303" y="2265212"/>
                  <a:ext cx="1661240" cy="18024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a:extLst>
                    <a:ext uri="{FF2B5EF4-FFF2-40B4-BE49-F238E27FC236}">
                      <a16:creationId xmlns:a16="http://schemas.microsoft.com/office/drawing/2014/main" id="{11BAE7CF-A6AA-AC44-8B2E-C33EA4FD548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69760" y="2265212"/>
                  <a:ext cx="1698519" cy="18105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a:extLst>
                  <a:ext uri="{FF2B5EF4-FFF2-40B4-BE49-F238E27FC236}">
                    <a16:creationId xmlns:a16="http://schemas.microsoft.com/office/drawing/2014/main" id="{0BE20F1F-0E43-4343-869E-675A51F321A0}"/>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18418"/>
              <a:stretch/>
            </p:blipFill>
            <p:spPr bwMode="auto">
              <a:xfrm>
                <a:off x="5301412" y="4685235"/>
                <a:ext cx="1605360" cy="91470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a:extLst>
                <a:ext uri="{FF2B5EF4-FFF2-40B4-BE49-F238E27FC236}">
                  <a16:creationId xmlns:a16="http://schemas.microsoft.com/office/drawing/2014/main" id="{0281A3D3-5572-4449-ABA5-02B76E5F2378}"/>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1473"/>
            <a:stretch/>
          </p:blipFill>
          <p:spPr bwMode="auto">
            <a:xfrm>
              <a:off x="5309990" y="5659276"/>
              <a:ext cx="1596782" cy="10001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F3356ABE-A6E2-0749-8DC7-FFC7F8B0A209}"/>
                </a:ext>
              </a:extLst>
            </p:cNvPr>
            <p:cNvPicPr>
              <a:picLocks noChangeAspect="1"/>
            </p:cNvPicPr>
            <p:nvPr/>
          </p:nvPicPr>
          <p:blipFill>
            <a:blip r:embed="rId21"/>
            <a:stretch>
              <a:fillRect/>
            </a:stretch>
          </p:blipFill>
          <p:spPr>
            <a:xfrm>
              <a:off x="6984384" y="4901474"/>
              <a:ext cx="1908150" cy="1515603"/>
            </a:xfrm>
            <a:prstGeom prst="rect">
              <a:avLst/>
            </a:prstGeom>
          </p:spPr>
        </p:pic>
      </p:grpSp>
      <p:pic>
        <p:nvPicPr>
          <p:cNvPr id="8" name="Picture 7">
            <a:extLst>
              <a:ext uri="{FF2B5EF4-FFF2-40B4-BE49-F238E27FC236}">
                <a16:creationId xmlns:a16="http://schemas.microsoft.com/office/drawing/2014/main" id="{FAD453D3-936A-8AE4-E93E-2A02874C2B34}"/>
              </a:ext>
            </a:extLst>
          </p:cNvPr>
          <p:cNvPicPr>
            <a:picLocks noChangeAspect="1"/>
          </p:cNvPicPr>
          <p:nvPr/>
        </p:nvPicPr>
        <p:blipFill>
          <a:blip r:embed="rId22"/>
          <a:stretch>
            <a:fillRect/>
          </a:stretch>
        </p:blipFill>
        <p:spPr>
          <a:xfrm flipH="1">
            <a:off x="10131499" y="4319582"/>
            <a:ext cx="1004685" cy="783577"/>
          </a:xfrm>
          <a:prstGeom prst="rect">
            <a:avLst/>
          </a:prstGeom>
        </p:spPr>
      </p:pic>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122994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am I teaching this class?</a:t>
            </a:r>
          </a:p>
        </p:txBody>
      </p:sp>
      <p:grpSp>
        <p:nvGrpSpPr>
          <p:cNvPr id="12" name="Group 11"/>
          <p:cNvGrpSpPr/>
          <p:nvPr/>
        </p:nvGrpSpPr>
        <p:grpSpPr>
          <a:xfrm>
            <a:off x="2747941" y="1019620"/>
            <a:ext cx="6696117" cy="5838380"/>
            <a:chOff x="2747941" y="1019620"/>
            <a:chExt cx="6696117" cy="583838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941" y="1019620"/>
              <a:ext cx="6696117" cy="5838380"/>
            </a:xfrm>
            <a:prstGeom prst="rect">
              <a:avLst/>
            </a:prstGeom>
          </p:spPr>
        </p:pic>
        <p:sp>
          <p:nvSpPr>
            <p:cNvPr id="8" name="TextBox 7"/>
            <p:cNvSpPr txBox="1"/>
            <p:nvPr/>
          </p:nvSpPr>
          <p:spPr>
            <a:xfrm>
              <a:off x="4443984" y="1536192"/>
              <a:ext cx="3716980" cy="369332"/>
            </a:xfrm>
            <a:prstGeom prst="rect">
              <a:avLst/>
            </a:prstGeom>
            <a:noFill/>
          </p:spPr>
          <p:txBody>
            <a:bodyPr wrap="none" rtlCol="0">
              <a:spAutoFit/>
            </a:bodyPr>
            <a:lstStyle/>
            <a:p>
              <a:r>
                <a:rPr lang="en-US" dirty="0"/>
                <a:t>December 1, 2017 </a:t>
              </a:r>
              <a:r>
                <a:rPr lang="mr-IN" dirty="0"/>
                <a:t>–</a:t>
              </a:r>
              <a:r>
                <a:rPr lang="en-US" dirty="0"/>
                <a:t> January 15, 2018</a:t>
              </a:r>
            </a:p>
          </p:txBody>
        </p:sp>
      </p:grpSp>
      <p:grpSp>
        <p:nvGrpSpPr>
          <p:cNvPr id="11" name="Group 10"/>
          <p:cNvGrpSpPr/>
          <p:nvPr/>
        </p:nvGrpSpPr>
        <p:grpSpPr>
          <a:xfrm>
            <a:off x="3255264" y="1989229"/>
            <a:ext cx="5918313" cy="4795619"/>
            <a:chOff x="3255264" y="1989229"/>
            <a:chExt cx="5918313" cy="4795619"/>
          </a:xfrm>
        </p:grpSpPr>
        <p:sp>
          <p:nvSpPr>
            <p:cNvPr id="9" name="Rectangle 8"/>
            <p:cNvSpPr/>
            <p:nvPr/>
          </p:nvSpPr>
          <p:spPr>
            <a:xfrm>
              <a:off x="4308969" y="1989229"/>
              <a:ext cx="4864608" cy="44769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9"/>
            <p:cNvSpPr/>
            <p:nvPr/>
          </p:nvSpPr>
          <p:spPr>
            <a:xfrm>
              <a:off x="3255264" y="4590288"/>
              <a:ext cx="2889504" cy="219456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Box 2"/>
          <p:cNvSpPr txBox="1"/>
          <p:nvPr/>
        </p:nvSpPr>
        <p:spPr>
          <a:xfrm>
            <a:off x="4579450" y="2422096"/>
            <a:ext cx="583814" cy="369332"/>
          </a:xfrm>
          <a:prstGeom prst="rect">
            <a:avLst/>
          </a:prstGeom>
          <a:noFill/>
        </p:spPr>
        <p:txBody>
          <a:bodyPr wrap="none" rtlCol="0">
            <a:spAutoFit/>
          </a:bodyPr>
          <a:lstStyle/>
          <a:p>
            <a:r>
              <a:rPr lang="en-US" b="1" dirty="0">
                <a:solidFill>
                  <a:srgbClr val="C00000"/>
                </a:solidFill>
              </a:rPr>
              <a:t>74%</a:t>
            </a:r>
          </a:p>
        </p:txBody>
      </p:sp>
      <p:sp>
        <p:nvSpPr>
          <p:cNvPr id="4" name="Slide Number Placeholder 3">
            <a:extLst>
              <a:ext uri="{FF2B5EF4-FFF2-40B4-BE49-F238E27FC236}">
                <a16:creationId xmlns:a16="http://schemas.microsoft.com/office/drawing/2014/main" id="{3B16FE1F-392E-6383-D770-431D6999FA2D}"/>
              </a:ext>
            </a:extLst>
          </p:cNvPr>
          <p:cNvSpPr>
            <a:spLocks noGrp="1"/>
          </p:cNvSpPr>
          <p:nvPr>
            <p:ph type="sldNum" sz="quarter" idx="12"/>
          </p:nvPr>
        </p:nvSpPr>
        <p:spPr/>
        <p:txBody>
          <a:bodyPr/>
          <a:lstStyle/>
          <a:p>
            <a:fld id="{3B9F2244-9A50-AE4D-AE61-8B44ECB34D6B}" type="slidenum">
              <a:rPr lang="en-US" smtClean="0"/>
              <a:t>20</a:t>
            </a:fld>
            <a:endParaRPr lang="en-US"/>
          </a:p>
        </p:txBody>
      </p:sp>
      <p:sp>
        <p:nvSpPr>
          <p:cNvPr id="5" name="Rectangle 4">
            <a:extLst>
              <a:ext uri="{FF2B5EF4-FFF2-40B4-BE49-F238E27FC236}">
                <a16:creationId xmlns:a16="http://schemas.microsoft.com/office/drawing/2014/main" id="{6EAAEEDC-4983-4F64-869A-FB90F3896011}"/>
              </a:ext>
            </a:extLst>
          </p:cNvPr>
          <p:cNvSpPr/>
          <p:nvPr/>
        </p:nvSpPr>
        <p:spPr>
          <a:xfrm>
            <a:off x="4443984" y="1536192"/>
            <a:ext cx="3716980" cy="3693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49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3170099"/>
          </a:xfrm>
          <a:prstGeom prst="rect">
            <a:avLst/>
          </a:prstGeom>
        </p:spPr>
        <p:txBody>
          <a:bodyPr wrap="square">
            <a:spAutoFit/>
          </a:bodyPr>
          <a:lstStyle/>
          <a:p>
            <a:pPr marL="571500" indent="-571500" fontAlgn="base">
              <a:buFont typeface="Arial" charset="0"/>
              <a:buChar char="•"/>
            </a:pPr>
            <a:r>
              <a:rPr lang="en-US" sz="4000" dirty="0" err="1"/>
              <a:t>Pedagological</a:t>
            </a:r>
            <a:r>
              <a:rPr lang="en-US" sz="4000" dirty="0"/>
              <a:t> approach</a:t>
            </a:r>
            <a:endParaRPr lang="en-US" sz="4000" dirty="0">
              <a:hlinkClick r:id="rId3"/>
            </a:endParaRPr>
          </a:p>
          <a:p>
            <a:pPr marL="571500" indent="-571500" fontAlgn="base">
              <a:buFont typeface="Arial" charset="0"/>
              <a:buChar char="•"/>
            </a:pPr>
            <a:r>
              <a:rPr lang="en-US" sz="4000" dirty="0">
                <a:hlinkClick r:id="rId3"/>
              </a:rPr>
              <a:t>Syllabus</a:t>
            </a:r>
            <a:r>
              <a:rPr lang="en-US" sz="4000" dirty="0"/>
              <a:t> / </a:t>
            </a:r>
            <a:r>
              <a:rPr lang="en-US" sz="4000" dirty="0">
                <a:hlinkClick r:id="rId4"/>
              </a:rPr>
              <a:t>website</a:t>
            </a:r>
            <a:r>
              <a:rPr lang="en-US" sz="4000" dirty="0"/>
              <a:t> / </a:t>
            </a:r>
            <a:r>
              <a:rPr lang="en-US" sz="4000" dirty="0">
                <a:hlinkClick r:id="rId5"/>
              </a:rPr>
              <a:t>calendar</a:t>
            </a:r>
            <a:endParaRPr lang="en-US" sz="4000" dirty="0"/>
          </a:p>
          <a:p>
            <a:pPr marL="571500" indent="-571500" fontAlgn="base">
              <a:buFont typeface="Arial" charset="0"/>
              <a:buChar char="•"/>
            </a:pPr>
            <a:r>
              <a:rPr lang="en-US" sz="4000" dirty="0"/>
              <a:t>Why I think you need this class</a:t>
            </a:r>
          </a:p>
          <a:p>
            <a:pPr marL="571500" indent="-571500" fontAlgn="base">
              <a:buFont typeface="Arial" charset="0"/>
              <a:buChar char="•"/>
            </a:pPr>
            <a:r>
              <a:rPr lang="en-US" sz="4000" dirty="0"/>
              <a:t>R</a:t>
            </a:r>
          </a:p>
          <a:p>
            <a:pPr fontAlgn="base"/>
            <a:endParaRPr lang="en-US" sz="4000" dirty="0"/>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21</a:t>
            </a:fld>
            <a:endParaRPr lang="en-US"/>
          </a:p>
        </p:txBody>
      </p:sp>
    </p:spTree>
    <p:extLst>
      <p:ext uri="{BB962C8B-B14F-4D97-AF65-F5344CB8AC3E}">
        <p14:creationId xmlns:p14="http://schemas.microsoft.com/office/powerpoint/2010/main" val="600045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R</a:t>
            </a:r>
          </a:p>
        </p:txBody>
      </p:sp>
      <p:sp>
        <p:nvSpPr>
          <p:cNvPr id="6" name="Rectangle 5"/>
          <p:cNvSpPr/>
          <p:nvPr/>
        </p:nvSpPr>
        <p:spPr>
          <a:xfrm>
            <a:off x="242170" y="1086291"/>
            <a:ext cx="11519770" cy="4524315"/>
          </a:xfrm>
          <a:prstGeom prst="rect">
            <a:avLst/>
          </a:prstGeom>
        </p:spPr>
        <p:txBody>
          <a:bodyPr wrap="square">
            <a:spAutoFit/>
          </a:bodyPr>
          <a:lstStyle/>
          <a:p>
            <a:pPr marL="457200" indent="-457200" fontAlgn="base">
              <a:buFont typeface="Arial" charset="0"/>
              <a:buChar char="•"/>
            </a:pPr>
            <a:r>
              <a:rPr lang="en-US" sz="3200" dirty="0"/>
              <a:t>R is an open and free statistical programming language that focuses on stats and graphics</a:t>
            </a:r>
          </a:p>
          <a:p>
            <a:pPr marL="457200" indent="-457200" fontAlgn="base">
              <a:buFont typeface="Arial" charset="0"/>
              <a:buChar char="•"/>
            </a:pPr>
            <a:endParaRPr lang="en-US" sz="3200" dirty="0"/>
          </a:p>
          <a:p>
            <a:pPr marL="457200" indent="-457200" fontAlgn="base">
              <a:buFont typeface="Arial" charset="0"/>
              <a:buChar char="•"/>
            </a:pPr>
            <a:r>
              <a:rPr lang="en-US" sz="3200" dirty="0"/>
              <a:t>It works very similarly on all major operating systems </a:t>
            </a:r>
          </a:p>
          <a:p>
            <a:pPr marL="457200" indent="-457200" fontAlgn="base">
              <a:buFont typeface="Arial" charset="0"/>
              <a:buChar char="•"/>
            </a:pPr>
            <a:endParaRPr lang="en-US" sz="3200" dirty="0"/>
          </a:p>
          <a:p>
            <a:pPr marL="457200" indent="-457200" fontAlgn="base">
              <a:buFont typeface="Arial" charset="0"/>
              <a:buChar char="•"/>
            </a:pPr>
            <a:r>
              <a:rPr lang="en-US" sz="3200" dirty="0"/>
              <a:t>It’s also a full-fledged high level programming language (similar to Python)</a:t>
            </a:r>
          </a:p>
          <a:p>
            <a:pPr marL="457200" indent="-457200" fontAlgn="base">
              <a:buFont typeface="Arial" charset="0"/>
              <a:buChar char="•"/>
            </a:pPr>
            <a:endParaRPr lang="en-US" sz="3200" dirty="0"/>
          </a:p>
          <a:p>
            <a:pPr marL="457200" indent="-457200" fontAlgn="base">
              <a:buFont typeface="Arial" charset="0"/>
              <a:buChar char="•"/>
            </a:pPr>
            <a:r>
              <a:rPr lang="en-US" sz="3200" dirty="0"/>
              <a:t>Very popular in industry so looks great on a CV.</a:t>
            </a:r>
          </a:p>
        </p:txBody>
      </p:sp>
      <p:sp>
        <p:nvSpPr>
          <p:cNvPr id="3" name="Slide Number Placeholder 2">
            <a:extLst>
              <a:ext uri="{FF2B5EF4-FFF2-40B4-BE49-F238E27FC236}">
                <a16:creationId xmlns:a16="http://schemas.microsoft.com/office/drawing/2014/main" id="{F71752F7-33AF-3730-5EDB-0AF8A5B62FBD}"/>
              </a:ext>
            </a:extLst>
          </p:cNvPr>
          <p:cNvSpPr>
            <a:spLocks noGrp="1"/>
          </p:cNvSpPr>
          <p:nvPr>
            <p:ph type="sldNum" sz="quarter" idx="12"/>
          </p:nvPr>
        </p:nvSpPr>
        <p:spPr/>
        <p:txBody>
          <a:bodyPr/>
          <a:lstStyle/>
          <a:p>
            <a:fld id="{3B9F2244-9A50-AE4D-AE61-8B44ECB34D6B}" type="slidenum">
              <a:rPr lang="en-US" smtClean="0"/>
              <a:t>22</a:t>
            </a:fld>
            <a:endParaRPr lang="en-US"/>
          </a:p>
        </p:txBody>
      </p:sp>
    </p:spTree>
    <p:extLst>
      <p:ext uri="{BB962C8B-B14F-4D97-AF65-F5344CB8AC3E}">
        <p14:creationId xmlns:p14="http://schemas.microsoft.com/office/powerpoint/2010/main" val="20741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5509200"/>
          </a:xfrm>
          <a:prstGeom prst="rect">
            <a:avLst/>
          </a:prstGeom>
        </p:spPr>
        <p:txBody>
          <a:bodyPr wrap="square">
            <a:spAutoFit/>
          </a:bodyPr>
          <a:lstStyle/>
          <a:p>
            <a:pPr marL="514350" indent="-514350" fontAlgn="base">
              <a:buFont typeface="+mj-lt"/>
              <a:buAutoNum type="arabicPeriod"/>
            </a:pPr>
            <a:r>
              <a:rPr lang="en-US" sz="3200" dirty="0"/>
              <a:t>Many statistical approaches have been implemented in the R environment.</a:t>
            </a:r>
          </a:p>
          <a:p>
            <a:pPr marL="514350" indent="-514350" fontAlgn="base">
              <a:buFont typeface="+mj-lt"/>
              <a:buAutoNum type="arabicPeriod"/>
            </a:pPr>
            <a:endParaRPr lang="en-US" sz="3200" dirty="0"/>
          </a:p>
          <a:p>
            <a:pPr marL="514350" indent="-514350" fontAlgn="base">
              <a:buFont typeface="+mj-lt"/>
              <a:buAutoNum type="arabicPeriod"/>
            </a:pPr>
            <a:r>
              <a:rPr lang="en-US" sz="3200" dirty="0"/>
              <a:t>Because it’s open source, there are no proprietary secrets, as might be hiding in commercially available statistical packages.</a:t>
            </a:r>
          </a:p>
          <a:p>
            <a:pPr marL="514350" indent="-514350" fontAlgn="base">
              <a:buFont typeface="+mj-lt"/>
              <a:buAutoNum type="arabicPeriod"/>
            </a:pPr>
            <a:endParaRPr lang="en-US" sz="3200" dirty="0"/>
          </a:p>
          <a:p>
            <a:pPr marL="514350" indent="-514350" fontAlgn="base">
              <a:buFont typeface="+mj-lt"/>
              <a:buAutoNum type="arabicPeriod"/>
            </a:pPr>
            <a:r>
              <a:rPr lang="en-US" sz="3200" dirty="0"/>
              <a:t>Any program written in R will have access to all of R’s tools for statistics and graphing.</a:t>
            </a:r>
          </a:p>
          <a:p>
            <a:pPr marL="514350" indent="-514350" fontAlgn="base">
              <a:buFont typeface="+mj-lt"/>
              <a:buAutoNum type="arabicPeriod"/>
            </a:pPr>
            <a:endParaRPr lang="en-US" sz="3200" dirty="0"/>
          </a:p>
          <a:p>
            <a:pPr marL="514350" indent="-514350" fontAlgn="base">
              <a:buFont typeface="+mj-lt"/>
              <a:buAutoNum type="arabicPeriod"/>
            </a:pPr>
            <a:r>
              <a:rPr lang="en-US" sz="3200" dirty="0"/>
              <a:t>New methods of analysis are being implemented in R by the scientists developing the methods.</a:t>
            </a:r>
          </a:p>
        </p:txBody>
      </p:sp>
      <p:sp>
        <p:nvSpPr>
          <p:cNvPr id="3" name="Slide Number Placeholder 2">
            <a:extLst>
              <a:ext uri="{FF2B5EF4-FFF2-40B4-BE49-F238E27FC236}">
                <a16:creationId xmlns:a16="http://schemas.microsoft.com/office/drawing/2014/main" id="{1FBB1CED-3C86-D16C-6AF2-A42DA6C8D19C}"/>
              </a:ext>
            </a:extLst>
          </p:cNvPr>
          <p:cNvSpPr>
            <a:spLocks noGrp="1"/>
          </p:cNvSpPr>
          <p:nvPr>
            <p:ph type="sldNum" sz="quarter" idx="12"/>
          </p:nvPr>
        </p:nvSpPr>
        <p:spPr/>
        <p:txBody>
          <a:bodyPr/>
          <a:lstStyle/>
          <a:p>
            <a:fld id="{3B9F2244-9A50-AE4D-AE61-8B44ECB34D6B}" type="slidenum">
              <a:rPr lang="en-US" smtClean="0"/>
              <a:t>23</a:t>
            </a:fld>
            <a:endParaRPr lang="en-US"/>
          </a:p>
        </p:txBody>
      </p:sp>
    </p:spTree>
    <p:extLst>
      <p:ext uri="{BB962C8B-B14F-4D97-AF65-F5344CB8AC3E}">
        <p14:creationId xmlns:p14="http://schemas.microsoft.com/office/powerpoint/2010/main" val="9734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Why use R</a:t>
            </a:r>
          </a:p>
        </p:txBody>
      </p:sp>
      <p:sp>
        <p:nvSpPr>
          <p:cNvPr id="6" name="Rectangle 5"/>
          <p:cNvSpPr/>
          <p:nvPr/>
        </p:nvSpPr>
        <p:spPr>
          <a:xfrm>
            <a:off x="242170" y="1086291"/>
            <a:ext cx="11519770" cy="4832092"/>
          </a:xfrm>
          <a:prstGeom prst="rect">
            <a:avLst/>
          </a:prstGeom>
        </p:spPr>
        <p:txBody>
          <a:bodyPr wrap="square">
            <a:spAutoFit/>
          </a:bodyPr>
          <a:lstStyle/>
          <a:p>
            <a:pPr marL="514350" indent="-514350" fontAlgn="base">
              <a:buFont typeface="+mj-lt"/>
              <a:buAutoNum type="arabicPeriod" startAt="5"/>
            </a:pPr>
            <a:r>
              <a:rPr lang="en-US" sz="2800" dirty="0"/>
              <a:t>If you use R you can include a script with your manuscript </a:t>
            </a:r>
            <a:r>
              <a:rPr lang="en-US" sz="2800" dirty="0">
                <a:hlinkClick r:id="rId2"/>
              </a:rPr>
              <a:t>example</a:t>
            </a:r>
            <a:endParaRPr lang="en-US" sz="2800" dirty="0"/>
          </a:p>
          <a:p>
            <a:pPr lvl="2" fontAlgn="base"/>
            <a:r>
              <a:rPr lang="en-US" sz="2800" dirty="0"/>
              <a:t>Reproducibility / Open science</a:t>
            </a:r>
          </a:p>
          <a:p>
            <a:pPr lvl="2" fontAlgn="base"/>
            <a:r>
              <a:rPr lang="en-US" sz="2800" dirty="0"/>
              <a:t>Reviewing</a:t>
            </a:r>
          </a:p>
          <a:p>
            <a:pPr lvl="2" fontAlgn="base"/>
            <a:r>
              <a:rPr lang="en-US" sz="2800" dirty="0"/>
              <a:t>Revising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Many methods (mixed models, quantitative genetics, etc.) are only available in R.</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PLOTTING</a:t>
            </a:r>
          </a:p>
          <a:p>
            <a:pPr marL="514350" indent="-514350" fontAlgn="base">
              <a:buFont typeface="+mj-lt"/>
              <a:buAutoNum type="arabicPeriod" startAt="5"/>
            </a:pPr>
            <a:endParaRPr lang="en-US" sz="2800" dirty="0"/>
          </a:p>
          <a:p>
            <a:pPr marL="514350" indent="-514350" fontAlgn="base">
              <a:buFont typeface="+mj-lt"/>
              <a:buAutoNum type="arabicPeriod" startAt="5"/>
            </a:pPr>
            <a:r>
              <a:rPr lang="en-US" sz="2800" dirty="0"/>
              <a:t>Once you’ve learned one language you can learn others more easily.</a:t>
            </a:r>
          </a:p>
        </p:txBody>
      </p:sp>
      <p:sp>
        <p:nvSpPr>
          <p:cNvPr id="3" name="Slide Number Placeholder 2">
            <a:extLst>
              <a:ext uri="{FF2B5EF4-FFF2-40B4-BE49-F238E27FC236}">
                <a16:creationId xmlns:a16="http://schemas.microsoft.com/office/drawing/2014/main" id="{8F848021-BC95-923D-202C-C17D39999144}"/>
              </a:ext>
            </a:extLst>
          </p:cNvPr>
          <p:cNvSpPr>
            <a:spLocks noGrp="1"/>
          </p:cNvSpPr>
          <p:nvPr>
            <p:ph type="sldNum" sz="quarter" idx="12"/>
          </p:nvPr>
        </p:nvSpPr>
        <p:spPr/>
        <p:txBody>
          <a:bodyPr/>
          <a:lstStyle/>
          <a:p>
            <a:fld id="{3B9F2244-9A50-AE4D-AE61-8B44ECB34D6B}" type="slidenum">
              <a:rPr lang="en-US" smtClean="0"/>
              <a:t>24</a:t>
            </a:fld>
            <a:endParaRPr lang="en-US"/>
          </a:p>
        </p:txBody>
      </p:sp>
    </p:spTree>
    <p:extLst>
      <p:ext uri="{BB962C8B-B14F-4D97-AF65-F5344CB8AC3E}">
        <p14:creationId xmlns:p14="http://schemas.microsoft.com/office/powerpoint/2010/main" val="192593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Downsides of R</a:t>
            </a:r>
          </a:p>
        </p:txBody>
      </p:sp>
      <p:sp>
        <p:nvSpPr>
          <p:cNvPr id="3" name="TextBox 2"/>
          <p:cNvSpPr txBox="1"/>
          <p:nvPr/>
        </p:nvSpPr>
        <p:spPr>
          <a:xfrm>
            <a:off x="512064" y="1298448"/>
            <a:ext cx="9544729" cy="3539430"/>
          </a:xfrm>
          <a:prstGeom prst="rect">
            <a:avLst/>
          </a:prstGeom>
          <a:noFill/>
        </p:spPr>
        <p:txBody>
          <a:bodyPr wrap="none" rtlCol="0">
            <a:spAutoFit/>
          </a:bodyPr>
          <a:lstStyle/>
          <a:p>
            <a:pPr marL="457200" indent="-457200">
              <a:buFont typeface="Arial" charset="0"/>
              <a:buChar char="•"/>
            </a:pPr>
            <a:r>
              <a:rPr lang="en-US" sz="2800" dirty="0"/>
              <a:t>Learning curve</a:t>
            </a:r>
          </a:p>
          <a:p>
            <a:pPr marL="457200" indent="-457200">
              <a:buFont typeface="Arial" charset="0"/>
              <a:buChar char="•"/>
            </a:pPr>
            <a:r>
              <a:rPr lang="en-US" sz="2800" dirty="0"/>
              <a:t>Anyone can make a package - so there is some junk out there</a:t>
            </a:r>
          </a:p>
          <a:p>
            <a:pPr marL="457200" indent="-457200">
              <a:buFont typeface="Arial" charset="0"/>
              <a:buChar char="•"/>
            </a:pPr>
            <a:r>
              <a:rPr lang="en-US" sz="2800" dirty="0"/>
              <a:t>Memory issues</a:t>
            </a:r>
          </a:p>
          <a:p>
            <a:pPr marL="457200" indent="-457200">
              <a:buFont typeface="Arial" charset="0"/>
              <a:buChar char="•"/>
            </a:pPr>
            <a:r>
              <a:rPr lang="en-US" sz="2800" dirty="0"/>
              <a:t>No language lasts forever and no language can do everything</a:t>
            </a:r>
          </a:p>
          <a:p>
            <a:pPr marL="1828800" lvl="3" indent="-457200">
              <a:buFont typeface="Courier New" charset="0"/>
              <a:buChar char="o"/>
            </a:pPr>
            <a:r>
              <a:rPr lang="en-US" sz="2800" dirty="0"/>
              <a:t>Python</a:t>
            </a:r>
          </a:p>
          <a:p>
            <a:pPr marL="1828800" lvl="3" indent="-457200">
              <a:buFont typeface="Courier New" charset="0"/>
              <a:buChar char="o"/>
            </a:pPr>
            <a:r>
              <a:rPr lang="en-US" sz="2800" dirty="0" err="1"/>
              <a:t>Awk</a:t>
            </a:r>
            <a:endParaRPr lang="en-US" sz="2800" dirty="0"/>
          </a:p>
          <a:p>
            <a:pPr marL="1828800" lvl="3" indent="-457200">
              <a:buFont typeface="Courier New" charset="0"/>
              <a:buChar char="o"/>
            </a:pPr>
            <a:r>
              <a:rPr lang="en-US" sz="2800" dirty="0"/>
              <a:t>Julia</a:t>
            </a:r>
          </a:p>
          <a:p>
            <a:endParaRPr lang="en-US" sz="2800" dirty="0"/>
          </a:p>
        </p:txBody>
      </p:sp>
      <p:sp>
        <p:nvSpPr>
          <p:cNvPr id="4" name="Slide Number Placeholder 3">
            <a:extLst>
              <a:ext uri="{FF2B5EF4-FFF2-40B4-BE49-F238E27FC236}">
                <a16:creationId xmlns:a16="http://schemas.microsoft.com/office/drawing/2014/main" id="{763B47A0-5122-7935-E73E-5266335A688C}"/>
              </a:ext>
            </a:extLst>
          </p:cNvPr>
          <p:cNvSpPr>
            <a:spLocks noGrp="1"/>
          </p:cNvSpPr>
          <p:nvPr>
            <p:ph type="sldNum" sz="quarter" idx="12"/>
          </p:nvPr>
        </p:nvSpPr>
        <p:spPr/>
        <p:txBody>
          <a:bodyPr/>
          <a:lstStyle/>
          <a:p>
            <a:fld id="{3B9F2244-9A50-AE4D-AE61-8B44ECB34D6B}" type="slidenum">
              <a:rPr lang="en-US" smtClean="0"/>
              <a:t>25</a:t>
            </a:fld>
            <a:endParaRPr lang="en-US"/>
          </a:p>
        </p:txBody>
      </p:sp>
    </p:spTree>
    <p:extLst>
      <p:ext uri="{BB962C8B-B14F-4D97-AF65-F5344CB8AC3E}">
        <p14:creationId xmlns:p14="http://schemas.microsoft.com/office/powerpoint/2010/main" val="80469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9160" y="0"/>
            <a:ext cx="10499463" cy="2571078"/>
          </a:xfrm>
        </p:spPr>
        <p:txBody>
          <a:bodyPr>
            <a:normAutofit/>
          </a:bodyPr>
          <a:lstStyle/>
          <a:p>
            <a:pPr algn="l"/>
            <a:r>
              <a:rPr lang="en-US" dirty="0"/>
              <a:t>Statistical Principles</a:t>
            </a:r>
            <a:br>
              <a:rPr lang="en-US" dirty="0"/>
            </a:br>
            <a:r>
              <a:rPr lang="en-US" sz="4000" dirty="0"/>
              <a:t>Biology 683</a:t>
            </a:r>
            <a:br>
              <a:rPr lang="en-US" sz="4000" dirty="0"/>
            </a:br>
            <a:br>
              <a:rPr lang="en-US" sz="4000" dirty="0"/>
            </a:br>
            <a:r>
              <a:rPr lang="en-US" sz="2800" dirty="0"/>
              <a:t>Heath Blackmon</a:t>
            </a:r>
          </a:p>
        </p:txBody>
      </p:sp>
      <p:pic>
        <p:nvPicPr>
          <p:cNvPr id="1026" name="Picture 2" descr="...okay, but because you said that, we're breaking up.">
            <a:extLst>
              <a:ext uri="{FF2B5EF4-FFF2-40B4-BE49-F238E27FC236}">
                <a16:creationId xmlns:a16="http://schemas.microsoft.com/office/drawing/2014/main" id="{6C627A96-695D-ECD9-BB58-E00BDD46C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111" y="1105648"/>
            <a:ext cx="8366729" cy="24874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0DAA33B-E253-490B-CAD7-F34B1B849254}"/>
              </a:ext>
            </a:extLst>
          </p:cNvPr>
          <p:cNvSpPr txBox="1"/>
          <p:nvPr/>
        </p:nvSpPr>
        <p:spPr>
          <a:xfrm>
            <a:off x="582594" y="4698702"/>
            <a:ext cx="10172593" cy="1754326"/>
          </a:xfrm>
          <a:prstGeom prst="rect">
            <a:avLst/>
          </a:prstGeom>
          <a:noFill/>
        </p:spPr>
        <p:txBody>
          <a:bodyPr wrap="none" rtlCol="0">
            <a:spAutoFit/>
          </a:bodyPr>
          <a:lstStyle/>
          <a:p>
            <a:r>
              <a:rPr lang="en-US" sz="3600" b="1" dirty="0"/>
              <a:t>Example test questions:</a:t>
            </a:r>
          </a:p>
          <a:p>
            <a:r>
              <a:rPr lang="en-US" sz="3600" dirty="0"/>
              <a:t>Name 3 causes of the reproducibility crisis</a:t>
            </a:r>
          </a:p>
          <a:p>
            <a:r>
              <a:rPr lang="en-US" sz="3600" dirty="0"/>
              <a:t>Name 3 possible solutions to the reproducibility crisis</a:t>
            </a:r>
          </a:p>
        </p:txBody>
      </p:sp>
    </p:spTree>
    <p:extLst>
      <p:ext uri="{BB962C8B-B14F-4D97-AF65-F5344CB8AC3E}">
        <p14:creationId xmlns:p14="http://schemas.microsoft.com/office/powerpoint/2010/main" val="2613561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sp>
        <p:nvSpPr>
          <p:cNvPr id="4" name="Rectangle 3"/>
          <p:cNvSpPr/>
          <p:nvPr/>
        </p:nvSpPr>
        <p:spPr>
          <a:xfrm>
            <a:off x="256391" y="1153057"/>
            <a:ext cx="11801138" cy="1077218"/>
          </a:xfrm>
          <a:prstGeom prst="rect">
            <a:avLst/>
          </a:prstGeom>
        </p:spPr>
        <p:txBody>
          <a:bodyPr wrap="square">
            <a:spAutoFit/>
          </a:bodyPr>
          <a:lstStyle/>
          <a:p>
            <a:pPr algn="ctr" fontAlgn="base"/>
            <a:r>
              <a:rPr lang="en-US" sz="3200" i="1" dirty="0"/>
              <a:t>Much of modern statistics was an offshoot of genetics and evolution</a:t>
            </a:r>
          </a:p>
          <a:p>
            <a:pPr algn="ctr" fontAlgn="base"/>
            <a:endParaRPr lang="en-US" sz="3200" dirty="0"/>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753" y="3507625"/>
            <a:ext cx="1474417" cy="25671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0" name="TextBox 9"/>
          <p:cNvSpPr txBox="1"/>
          <p:nvPr/>
        </p:nvSpPr>
        <p:spPr>
          <a:xfrm>
            <a:off x="9964598" y="2584138"/>
            <a:ext cx="1584729" cy="923330"/>
          </a:xfrm>
          <a:prstGeom prst="rect">
            <a:avLst/>
          </a:prstGeom>
          <a:noFill/>
        </p:spPr>
        <p:txBody>
          <a:bodyPr wrap="none" rtlCol="0">
            <a:spAutoFit/>
          </a:bodyPr>
          <a:lstStyle/>
          <a:p>
            <a:pPr algn="ctr"/>
            <a:r>
              <a:rPr lang="en-US" dirty="0"/>
              <a:t> S. WRIGHT</a:t>
            </a:r>
          </a:p>
          <a:p>
            <a:pPr algn="ctr"/>
            <a:r>
              <a:rPr lang="en-US" dirty="0"/>
              <a:t>1889-1988</a:t>
            </a:r>
          </a:p>
          <a:p>
            <a:pPr algn="ctr"/>
            <a:r>
              <a:rPr lang="en-US" dirty="0"/>
              <a:t>PATH ANALYSIS</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13" name="TextBox 12">
            <a:extLst>
              <a:ext uri="{FF2B5EF4-FFF2-40B4-BE49-F238E27FC236}">
                <a16:creationId xmlns:a16="http://schemas.microsoft.com/office/drawing/2014/main" id="{E63699A9-9D9F-D6BE-36B2-4BB4093D32B7}"/>
              </a:ext>
            </a:extLst>
          </p:cNvPr>
          <p:cNvSpPr txBox="1"/>
          <p:nvPr/>
        </p:nvSpPr>
        <p:spPr>
          <a:xfrm>
            <a:off x="7597987" y="6074757"/>
            <a:ext cx="3656932" cy="646331"/>
          </a:xfrm>
          <a:prstGeom prst="rect">
            <a:avLst/>
          </a:prstGeom>
          <a:noFill/>
        </p:spPr>
        <p:txBody>
          <a:bodyPr wrap="square">
            <a:spAutoFit/>
          </a:bodyPr>
          <a:lstStyle/>
          <a:p>
            <a:r>
              <a:rPr lang="en-US" sz="1800" i="1" dirty="0"/>
              <a:t>1900 rediscovery of Mendel’s work was motivating problem.</a:t>
            </a:r>
            <a:endParaRPr lang="en-US" dirty="0"/>
          </a:p>
        </p:txBody>
      </p:sp>
      <p:sp>
        <p:nvSpPr>
          <p:cNvPr id="3" name="Slide Number Placeholder 2">
            <a:extLst>
              <a:ext uri="{FF2B5EF4-FFF2-40B4-BE49-F238E27FC236}">
                <a16:creationId xmlns:a16="http://schemas.microsoft.com/office/drawing/2014/main" id="{B365C585-7BC6-86B9-CE6D-90B85F96C0E4}"/>
              </a:ext>
            </a:extLst>
          </p:cNvPr>
          <p:cNvSpPr>
            <a:spLocks noGrp="1"/>
          </p:cNvSpPr>
          <p:nvPr>
            <p:ph type="sldNum" sz="quarter" idx="12"/>
          </p:nvPr>
        </p:nvSpPr>
        <p:spPr/>
        <p:txBody>
          <a:bodyPr/>
          <a:lstStyle/>
          <a:p>
            <a:fld id="{3B9F2244-9A50-AE4D-AE61-8B44ECB34D6B}" type="slidenum">
              <a:rPr lang="en-US" smtClean="0"/>
              <a:t>27</a:t>
            </a:fld>
            <a:endParaRPr lang="en-US"/>
          </a:p>
        </p:txBody>
      </p:sp>
    </p:spTree>
    <p:extLst>
      <p:ext uri="{BB962C8B-B14F-4D97-AF65-F5344CB8AC3E}">
        <p14:creationId xmlns:p14="http://schemas.microsoft.com/office/powerpoint/2010/main" val="175640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Origin of Statistics</a:t>
            </a:r>
          </a:p>
        </p:txBody>
      </p:sp>
      <p:pic>
        <p:nvPicPr>
          <p:cNvPr id="5" name="Picture 4"/>
          <p:cNvPicPr>
            <a:picLocks noChangeAspect="1"/>
          </p:cNvPicPr>
          <p:nvPr/>
        </p:nvPicPr>
        <p:blipFill>
          <a:blip r:embed="rId2"/>
          <a:stretch>
            <a:fillRect/>
          </a:stretch>
        </p:blipFill>
        <p:spPr>
          <a:xfrm>
            <a:off x="7183050" y="3507625"/>
            <a:ext cx="1650102" cy="255765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02" y="3467894"/>
            <a:ext cx="2085410" cy="25578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30" y="3477368"/>
            <a:ext cx="2113919" cy="2561460"/>
          </a:xfrm>
          <a:prstGeom prst="rect">
            <a:avLst/>
          </a:prstGeom>
        </p:spPr>
      </p:pic>
      <p:sp>
        <p:nvSpPr>
          <p:cNvPr id="9" name="TextBox 8"/>
          <p:cNvSpPr txBox="1"/>
          <p:nvPr/>
        </p:nvSpPr>
        <p:spPr>
          <a:xfrm>
            <a:off x="7183050" y="2569121"/>
            <a:ext cx="1650102" cy="923330"/>
          </a:xfrm>
          <a:prstGeom prst="rect">
            <a:avLst/>
          </a:prstGeom>
          <a:noFill/>
        </p:spPr>
        <p:txBody>
          <a:bodyPr wrap="square" rtlCol="0">
            <a:spAutoFit/>
          </a:bodyPr>
          <a:lstStyle/>
          <a:p>
            <a:pPr algn="ctr"/>
            <a:r>
              <a:rPr lang="en-US" dirty="0"/>
              <a:t>R. FISHER</a:t>
            </a:r>
          </a:p>
          <a:p>
            <a:pPr algn="ctr"/>
            <a:r>
              <a:rPr lang="en-US" dirty="0"/>
              <a:t>1890-1962</a:t>
            </a:r>
          </a:p>
          <a:p>
            <a:pPr algn="ctr"/>
            <a:r>
              <a:rPr lang="en-US" dirty="0"/>
              <a:t>ANOVA</a:t>
            </a:r>
          </a:p>
        </p:txBody>
      </p:sp>
      <p:sp>
        <p:nvSpPr>
          <p:cNvPr id="11" name="Rectangle 10"/>
          <p:cNvSpPr/>
          <p:nvPr/>
        </p:nvSpPr>
        <p:spPr>
          <a:xfrm>
            <a:off x="500502" y="2553881"/>
            <a:ext cx="2085410" cy="923330"/>
          </a:xfrm>
          <a:prstGeom prst="rect">
            <a:avLst/>
          </a:prstGeom>
        </p:spPr>
        <p:txBody>
          <a:bodyPr wrap="square">
            <a:spAutoFit/>
          </a:bodyPr>
          <a:lstStyle/>
          <a:p>
            <a:pPr algn="ctr"/>
            <a:r>
              <a:rPr lang="en-US" dirty="0"/>
              <a:t>K. PEARSON</a:t>
            </a:r>
          </a:p>
          <a:p>
            <a:pPr algn="ctr"/>
            <a:r>
              <a:rPr lang="en-US" dirty="0"/>
              <a:t>1857-1936</a:t>
            </a:r>
          </a:p>
          <a:p>
            <a:pPr algn="ctr"/>
            <a:r>
              <a:rPr lang="en-US" dirty="0"/>
              <a:t>CORRELATION                </a:t>
            </a:r>
          </a:p>
        </p:txBody>
      </p:sp>
      <p:sp>
        <p:nvSpPr>
          <p:cNvPr id="12" name="Rectangle 11"/>
          <p:cNvSpPr/>
          <p:nvPr/>
        </p:nvSpPr>
        <p:spPr>
          <a:xfrm>
            <a:off x="3882530" y="2553881"/>
            <a:ext cx="2113919" cy="923330"/>
          </a:xfrm>
          <a:prstGeom prst="rect">
            <a:avLst/>
          </a:prstGeom>
        </p:spPr>
        <p:txBody>
          <a:bodyPr wrap="square">
            <a:spAutoFit/>
          </a:bodyPr>
          <a:lstStyle/>
          <a:p>
            <a:pPr algn="ctr"/>
            <a:r>
              <a:rPr lang="en-US" dirty="0"/>
              <a:t>F. GALTON</a:t>
            </a:r>
          </a:p>
          <a:p>
            <a:pPr algn="ctr"/>
            <a:r>
              <a:rPr lang="en-US" dirty="0"/>
              <a:t>1822-1911</a:t>
            </a:r>
          </a:p>
          <a:p>
            <a:pPr algn="ctr"/>
            <a:r>
              <a:rPr lang="en-US" dirty="0"/>
              <a:t>REGRESSION</a:t>
            </a:r>
          </a:p>
        </p:txBody>
      </p:sp>
      <p:sp>
        <p:nvSpPr>
          <p:cNvPr id="3" name="Slide Number Placeholder 2">
            <a:extLst>
              <a:ext uri="{FF2B5EF4-FFF2-40B4-BE49-F238E27FC236}">
                <a16:creationId xmlns:a16="http://schemas.microsoft.com/office/drawing/2014/main" id="{8A59EBBA-EA1C-7B97-8A07-97E6BE9DF438}"/>
              </a:ext>
            </a:extLst>
          </p:cNvPr>
          <p:cNvSpPr>
            <a:spLocks noGrp="1"/>
          </p:cNvSpPr>
          <p:nvPr>
            <p:ph type="sldNum" sz="quarter" idx="12"/>
          </p:nvPr>
        </p:nvSpPr>
        <p:spPr/>
        <p:txBody>
          <a:bodyPr/>
          <a:lstStyle/>
          <a:p>
            <a:fld id="{3B9F2244-9A50-AE4D-AE61-8B44ECB34D6B}" type="slidenum">
              <a:rPr lang="en-US" smtClean="0"/>
              <a:t>28</a:t>
            </a:fld>
            <a:endParaRPr lang="en-US"/>
          </a:p>
        </p:txBody>
      </p:sp>
    </p:spTree>
    <p:extLst>
      <p:ext uri="{BB962C8B-B14F-4D97-AF65-F5344CB8AC3E}">
        <p14:creationId xmlns:p14="http://schemas.microsoft.com/office/powerpoint/2010/main" val="2972902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disgraceful history of biostatistics</a:t>
            </a:r>
          </a:p>
        </p:txBody>
      </p:sp>
      <p:sp>
        <p:nvSpPr>
          <p:cNvPr id="4" name="Rectangle 3"/>
          <p:cNvSpPr/>
          <p:nvPr/>
        </p:nvSpPr>
        <p:spPr>
          <a:xfrm>
            <a:off x="256391" y="1153057"/>
            <a:ext cx="11801138" cy="4031873"/>
          </a:xfrm>
          <a:prstGeom prst="rect">
            <a:avLst/>
          </a:prstGeom>
        </p:spPr>
        <p:txBody>
          <a:bodyPr wrap="square">
            <a:spAutoFit/>
          </a:bodyPr>
          <a:lstStyle/>
          <a:p>
            <a:pPr marL="457200" indent="-457200" fontAlgn="base">
              <a:buFont typeface="Arial" panose="020B0604020202020204" pitchFamily="34" charset="0"/>
              <a:buChar char="•"/>
            </a:pPr>
            <a:r>
              <a:rPr lang="en-US" sz="3200" dirty="0"/>
              <a:t>Much of statistics was developed with the idea of showing that we could measure, scientifically analyze, and improve the “quality” of humans.</a:t>
            </a:r>
          </a:p>
          <a:p>
            <a:pPr marL="457200" indent="-457200" fontAlgn="base">
              <a:buFont typeface="Arial" panose="020B0604020202020204" pitchFamily="34" charset="0"/>
              <a:buChar char="•"/>
            </a:pPr>
            <a:r>
              <a:rPr lang="en-US" sz="3200" dirty="0"/>
              <a:t>The majority of geneticists and statisticians in the early 1900s were proponents of eugenics. </a:t>
            </a:r>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r>
              <a:rPr lang="en-US" sz="3200" dirty="0"/>
              <a:t>What are the problems with this</a:t>
            </a:r>
          </a:p>
          <a:p>
            <a:pPr lvl="1" fontAlgn="base"/>
            <a:r>
              <a:rPr lang="en-US" sz="3200" dirty="0">
                <a:solidFill>
                  <a:srgbClr val="C00000"/>
                </a:solidFill>
              </a:rPr>
              <a:t>scientific/ethical</a:t>
            </a:r>
          </a:p>
        </p:txBody>
      </p:sp>
      <p:pic>
        <p:nvPicPr>
          <p:cNvPr id="1026" name="Picture 2" descr="She Has Her Mother's Laugh: The Powers, Perversions, and Potential of Heredity by [Carl Zimmer]">
            <a:hlinkClick r:id="rId2"/>
            <a:extLst>
              <a:ext uri="{FF2B5EF4-FFF2-40B4-BE49-F238E27FC236}">
                <a16:creationId xmlns:a16="http://schemas.microsoft.com/office/drawing/2014/main" id="{74EEDD20-0D72-A848-BB70-B6A712C44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4333" y="3540367"/>
            <a:ext cx="1966039" cy="296984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00579E6-A7BE-DC12-6A74-DEF2165BA566}"/>
              </a:ext>
            </a:extLst>
          </p:cNvPr>
          <p:cNvSpPr>
            <a:spLocks noGrp="1"/>
          </p:cNvSpPr>
          <p:nvPr>
            <p:ph type="sldNum" sz="quarter" idx="12"/>
          </p:nvPr>
        </p:nvSpPr>
        <p:spPr/>
        <p:txBody>
          <a:bodyPr/>
          <a:lstStyle/>
          <a:p>
            <a:fld id="{3B9F2244-9A50-AE4D-AE61-8B44ECB34D6B}" type="slidenum">
              <a:rPr lang="en-US" smtClean="0"/>
              <a:t>29</a:t>
            </a:fld>
            <a:endParaRPr lang="en-US"/>
          </a:p>
        </p:txBody>
      </p:sp>
    </p:spTree>
    <p:extLst>
      <p:ext uri="{BB962C8B-B14F-4D97-AF65-F5344CB8AC3E}">
        <p14:creationId xmlns:p14="http://schemas.microsoft.com/office/powerpoint/2010/main" val="17475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Me</a:t>
            </a: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bg1"/>
                </a:solidFill>
              </a:rPr>
              <a:t>3</a:t>
            </a:fld>
            <a:endParaRPr lang="en-US" b="1" dirty="0">
              <a:solidFill>
                <a:schemeClr val="bg1"/>
              </a:solidFill>
            </a:endParaRPr>
          </a:p>
        </p:txBody>
      </p:sp>
      <p:sp>
        <p:nvSpPr>
          <p:cNvPr id="10" name="TextBox 9">
            <a:extLst>
              <a:ext uri="{FF2B5EF4-FFF2-40B4-BE49-F238E27FC236}">
                <a16:creationId xmlns:a16="http://schemas.microsoft.com/office/drawing/2014/main" id="{94FA5F24-9BB0-1232-3621-DC7789FCB8BF}"/>
              </a:ext>
            </a:extLst>
          </p:cNvPr>
          <p:cNvSpPr txBox="1"/>
          <p:nvPr/>
        </p:nvSpPr>
        <p:spPr>
          <a:xfrm>
            <a:off x="312233" y="1468306"/>
            <a:ext cx="10663945" cy="4770537"/>
          </a:xfrm>
          <a:prstGeom prst="rect">
            <a:avLst/>
          </a:prstGeom>
          <a:noFill/>
        </p:spPr>
        <p:txBody>
          <a:bodyPr wrap="none" rtlCol="0">
            <a:spAutoFit/>
          </a:bodyPr>
          <a:lstStyle/>
          <a:p>
            <a:r>
              <a:rPr lang="en-US" sz="2400" dirty="0"/>
              <a:t>2010-2015 Graduated PhD from UT Arlington</a:t>
            </a:r>
          </a:p>
          <a:p>
            <a:r>
              <a:rPr lang="en-US" sz="2400" dirty="0"/>
              <a:t>2015-2017 </a:t>
            </a:r>
            <a:r>
              <a:rPr lang="en-US" sz="2400" dirty="0" err="1"/>
              <a:t>PostDoc</a:t>
            </a:r>
            <a:r>
              <a:rPr lang="en-US" sz="2400" dirty="0"/>
              <a:t> UM</a:t>
            </a:r>
          </a:p>
          <a:p>
            <a:r>
              <a:rPr lang="en-US" sz="2400" dirty="0"/>
              <a:t>2017-present TAMU (37 Papers since starting my lab)</a:t>
            </a:r>
          </a:p>
          <a:p>
            <a:endParaRPr lang="en-US" sz="1000" dirty="0"/>
          </a:p>
          <a:p>
            <a:r>
              <a:rPr lang="en-US" sz="2400" dirty="0"/>
              <a:t>Assoc Dept Head Biology</a:t>
            </a:r>
          </a:p>
          <a:p>
            <a:r>
              <a:rPr lang="en-US" sz="2400" dirty="0"/>
              <a:t>Chair EEB IDP</a:t>
            </a:r>
            <a:endParaRPr lang="en-US" sz="500" dirty="0"/>
          </a:p>
          <a:p>
            <a:endParaRPr lang="en-US" sz="1000" dirty="0"/>
          </a:p>
          <a:p>
            <a:r>
              <a:rPr lang="en-US" sz="2400" dirty="0"/>
              <a:t>NIH Funded</a:t>
            </a:r>
          </a:p>
          <a:p>
            <a:pPr marL="285750" indent="-285750">
              <a:buFont typeface="Arial" panose="020B0604020202020204" pitchFamily="34" charset="0"/>
              <a:buChar char="•"/>
            </a:pPr>
            <a:r>
              <a:rPr lang="en-US" sz="2400" dirty="0"/>
              <a:t>Sexual antagonism</a:t>
            </a:r>
          </a:p>
          <a:p>
            <a:pPr marL="285750" indent="-285750">
              <a:buFont typeface="Arial" panose="020B0604020202020204" pitchFamily="34" charset="0"/>
              <a:buChar char="•"/>
            </a:pPr>
            <a:r>
              <a:rPr lang="en-US" sz="2400" dirty="0"/>
              <a:t>Genome structure</a:t>
            </a:r>
          </a:p>
          <a:p>
            <a:pPr marL="285750" indent="-285750">
              <a:buFont typeface="Arial" panose="020B0604020202020204" pitchFamily="34" charset="0"/>
              <a:buChar char="•"/>
            </a:pPr>
            <a:r>
              <a:rPr lang="en-US" sz="2400" dirty="0"/>
              <a:t>Epistasis</a:t>
            </a:r>
          </a:p>
          <a:p>
            <a:endParaRPr lang="en-US" sz="1000" dirty="0"/>
          </a:p>
          <a:p>
            <a:r>
              <a:rPr lang="en-US" sz="2400" dirty="0"/>
              <a:t>Passionate about PhD training and how we can make it better</a:t>
            </a:r>
          </a:p>
          <a:p>
            <a:endParaRPr lang="en-US" sz="1000" dirty="0"/>
          </a:p>
          <a:p>
            <a:r>
              <a:rPr lang="en-US" sz="2400" dirty="0"/>
              <a:t>Blackmon Lab: 5 Grad students, 12 Undergrads, </a:t>
            </a:r>
            <a:r>
              <a:rPr lang="en-US" sz="2400" dirty="0" err="1"/>
              <a:t>Postbac</a:t>
            </a:r>
            <a:r>
              <a:rPr lang="en-US" sz="2400" dirty="0"/>
              <a:t>, Postdoc, Research Scientist</a:t>
            </a:r>
          </a:p>
        </p:txBody>
      </p:sp>
    </p:spTree>
    <p:extLst>
      <p:ext uri="{BB962C8B-B14F-4D97-AF65-F5344CB8AC3E}">
        <p14:creationId xmlns:p14="http://schemas.microsoft.com/office/powerpoint/2010/main" val="691837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Landscape of generative AI</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30</a:t>
            </a:fld>
            <a:endParaRPr lang="en-US"/>
          </a:p>
        </p:txBody>
      </p:sp>
      <p:pic>
        <p:nvPicPr>
          <p:cNvPr id="12" name="Picture 11">
            <a:extLst>
              <a:ext uri="{FF2B5EF4-FFF2-40B4-BE49-F238E27FC236}">
                <a16:creationId xmlns:a16="http://schemas.microsoft.com/office/drawing/2014/main" id="{36DA9F5E-EFFC-35AC-612C-0AE4BDF210B2}"/>
              </a:ext>
            </a:extLst>
          </p:cNvPr>
          <p:cNvPicPr>
            <a:picLocks noChangeAspect="1"/>
          </p:cNvPicPr>
          <p:nvPr/>
        </p:nvPicPr>
        <p:blipFill>
          <a:blip r:embed="rId3"/>
          <a:stretch>
            <a:fillRect/>
          </a:stretch>
        </p:blipFill>
        <p:spPr>
          <a:xfrm>
            <a:off x="134938" y="1041756"/>
            <a:ext cx="5751512" cy="1312426"/>
          </a:xfrm>
          <a:prstGeom prst="rect">
            <a:avLst/>
          </a:prstGeom>
          <a:ln>
            <a:solidFill>
              <a:srgbClr val="FF0000"/>
            </a:solidFill>
          </a:ln>
        </p:spPr>
      </p:pic>
      <p:pic>
        <p:nvPicPr>
          <p:cNvPr id="10" name="Picture 9">
            <a:extLst>
              <a:ext uri="{FF2B5EF4-FFF2-40B4-BE49-F238E27FC236}">
                <a16:creationId xmlns:a16="http://schemas.microsoft.com/office/drawing/2014/main" id="{444637D8-702E-45AB-2640-F71F438B1EDD}"/>
              </a:ext>
            </a:extLst>
          </p:cNvPr>
          <p:cNvPicPr>
            <a:picLocks noChangeAspect="1"/>
          </p:cNvPicPr>
          <p:nvPr/>
        </p:nvPicPr>
        <p:blipFill>
          <a:blip r:embed="rId4"/>
          <a:stretch>
            <a:fillRect/>
          </a:stretch>
        </p:blipFill>
        <p:spPr>
          <a:xfrm>
            <a:off x="1265237" y="2282462"/>
            <a:ext cx="6469063" cy="1415108"/>
          </a:xfrm>
          <a:prstGeom prst="rect">
            <a:avLst/>
          </a:prstGeom>
          <a:ln>
            <a:solidFill>
              <a:srgbClr val="FF0000"/>
            </a:solidFill>
          </a:ln>
        </p:spPr>
      </p:pic>
      <p:pic>
        <p:nvPicPr>
          <p:cNvPr id="16" name="Picture 15">
            <a:extLst>
              <a:ext uri="{FF2B5EF4-FFF2-40B4-BE49-F238E27FC236}">
                <a16:creationId xmlns:a16="http://schemas.microsoft.com/office/drawing/2014/main" id="{4213947B-2E2E-2921-64D3-2A253FE30FD0}"/>
              </a:ext>
            </a:extLst>
          </p:cNvPr>
          <p:cNvPicPr>
            <a:picLocks noChangeAspect="1"/>
          </p:cNvPicPr>
          <p:nvPr/>
        </p:nvPicPr>
        <p:blipFill>
          <a:blip r:embed="rId5"/>
          <a:stretch>
            <a:fillRect/>
          </a:stretch>
        </p:blipFill>
        <p:spPr>
          <a:xfrm>
            <a:off x="3010694" y="3625850"/>
            <a:ext cx="7302500" cy="1320800"/>
          </a:xfrm>
          <a:prstGeom prst="rect">
            <a:avLst/>
          </a:prstGeom>
          <a:ln>
            <a:solidFill>
              <a:srgbClr val="FF0000"/>
            </a:solidFill>
          </a:ln>
        </p:spPr>
      </p:pic>
      <p:pic>
        <p:nvPicPr>
          <p:cNvPr id="14" name="Picture 13">
            <a:extLst>
              <a:ext uri="{FF2B5EF4-FFF2-40B4-BE49-F238E27FC236}">
                <a16:creationId xmlns:a16="http://schemas.microsoft.com/office/drawing/2014/main" id="{9D1F23C5-D233-3B97-E6E7-D8D5B1673B58}"/>
              </a:ext>
            </a:extLst>
          </p:cNvPr>
          <p:cNvPicPr>
            <a:picLocks noChangeAspect="1"/>
          </p:cNvPicPr>
          <p:nvPr/>
        </p:nvPicPr>
        <p:blipFill>
          <a:blip r:embed="rId6"/>
          <a:stretch>
            <a:fillRect/>
          </a:stretch>
        </p:blipFill>
        <p:spPr>
          <a:xfrm>
            <a:off x="4578351" y="4857750"/>
            <a:ext cx="7480300" cy="1498600"/>
          </a:xfrm>
          <a:prstGeom prst="rect">
            <a:avLst/>
          </a:prstGeom>
          <a:ln>
            <a:solidFill>
              <a:srgbClr val="FF0000"/>
            </a:solidFill>
          </a:ln>
        </p:spPr>
      </p:pic>
    </p:spTree>
    <p:extLst>
      <p:ext uri="{BB962C8B-B14F-4D97-AF65-F5344CB8AC3E}">
        <p14:creationId xmlns:p14="http://schemas.microsoft.com/office/powerpoint/2010/main" val="78243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Large Language Models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31</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Trained on most of the words humans have stored electronically.</a:t>
            </a:r>
          </a:p>
          <a:p>
            <a:pPr marL="285750" indent="-285750">
              <a:buFont typeface="Arial" panose="020B0604020202020204" pitchFamily="34" charset="0"/>
              <a:buChar char="•"/>
            </a:pPr>
            <a:r>
              <a:rPr lang="en-US" sz="2800" dirty="0"/>
              <a:t>The results can be shockingly good if what you need to produce is similar to many products in the training dataset.</a:t>
            </a:r>
          </a:p>
          <a:p>
            <a:pPr marL="285750" indent="-285750">
              <a:buFont typeface="Arial" panose="020B0604020202020204" pitchFamily="34" charset="0"/>
              <a:buChar char="•"/>
            </a:pPr>
            <a:r>
              <a:rPr lang="en-US" sz="2800" dirty="0"/>
              <a:t>At their core, LLMs lack understanding of what they are doing, so they can and do produce nonsensical, incorrect responses. (Hallucination)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Collaboration</a:t>
            </a:r>
          </a:p>
          <a:p>
            <a:pPr marL="285750" indent="-285750">
              <a:buFont typeface="Arial" panose="020B0604020202020204" pitchFamily="34" charset="0"/>
              <a:buChar char="•"/>
            </a:pPr>
            <a:r>
              <a:rPr lang="en-US" sz="2800" dirty="0"/>
              <a:t>Understanding</a:t>
            </a:r>
          </a:p>
          <a:p>
            <a:pPr marL="285750" indent="-285750">
              <a:buFont typeface="Arial" panose="020B0604020202020204" pitchFamily="34" charset="0"/>
              <a:buChar char="•"/>
            </a:pPr>
            <a:r>
              <a:rPr lang="en-US" sz="2800" dirty="0"/>
              <a:t>Responsibility</a:t>
            </a:r>
          </a:p>
          <a:p>
            <a:pPr marL="285750" indent="-285750">
              <a:buFont typeface="Arial" panose="020B0604020202020204" pitchFamily="34" charset="0"/>
              <a:buChar char="•"/>
            </a:pPr>
            <a:r>
              <a:rPr lang="en-US" sz="2800" dirty="0"/>
              <a:t>Reputation</a:t>
            </a:r>
          </a:p>
        </p:txBody>
      </p:sp>
    </p:spTree>
    <p:extLst>
      <p:ext uri="{BB962C8B-B14F-4D97-AF65-F5344CB8AC3E}">
        <p14:creationId xmlns:p14="http://schemas.microsoft.com/office/powerpoint/2010/main" val="953995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General Advice</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32</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Do not use in any class to directly generate answers unless told to do so</a:t>
            </a:r>
          </a:p>
          <a:p>
            <a:pPr marL="285750" indent="-285750">
              <a:buFont typeface="Arial" panose="020B0604020202020204" pitchFamily="34" charset="0"/>
              <a:buChar char="•"/>
            </a:pPr>
            <a:r>
              <a:rPr lang="en-US" sz="2800" dirty="0"/>
              <a:t>Do use it to get additional explanations of topics</a:t>
            </a:r>
          </a:p>
          <a:p>
            <a:pPr marL="285750" indent="-285750">
              <a:buFont typeface="Arial" panose="020B0604020202020204" pitchFamily="34" charset="0"/>
              <a:buChar char="•"/>
            </a:pPr>
            <a:r>
              <a:rPr lang="en-US" sz="2800" dirty="0"/>
              <a:t>Do use it to get examples of ideas, approaches, etc.</a:t>
            </a:r>
          </a:p>
          <a:p>
            <a:pPr marL="285750" indent="-285750">
              <a:buFont typeface="Arial" panose="020B0604020202020204" pitchFamily="34" charset="0"/>
              <a:buChar char="•"/>
            </a:pPr>
            <a:r>
              <a:rPr lang="en-US" sz="2800" dirty="0"/>
              <a:t>Do not use it to find scientific literature</a:t>
            </a:r>
          </a:p>
          <a:p>
            <a:pPr marL="285750" indent="-285750">
              <a:buFont typeface="Arial" panose="020B0604020202020204" pitchFamily="34" charset="0"/>
              <a:buChar char="•"/>
            </a:pPr>
            <a:r>
              <a:rPr lang="en-US" sz="2800" dirty="0"/>
              <a:t>Do use it to troubleshoot improve code</a:t>
            </a:r>
          </a:p>
          <a:p>
            <a:pPr marL="285750" indent="-285750">
              <a:buFont typeface="Arial" panose="020B0604020202020204" pitchFamily="34" charset="0"/>
              <a:buChar char="•"/>
            </a:pPr>
            <a:r>
              <a:rPr lang="en-US" sz="2800" dirty="0"/>
              <a:t>Do not use it to write your code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865830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Rules for this class</a:t>
            </a: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33</a:t>
            </a:fld>
            <a:endParaRPr lang="en-US"/>
          </a:p>
        </p:txBody>
      </p:sp>
      <p:sp>
        <p:nvSpPr>
          <p:cNvPr id="3" name="TextBox 2">
            <a:extLst>
              <a:ext uri="{FF2B5EF4-FFF2-40B4-BE49-F238E27FC236}">
                <a16:creationId xmlns:a16="http://schemas.microsoft.com/office/drawing/2014/main" id="{5E44DAC0-62F9-F069-7074-CA4D197EAA19}"/>
              </a:ext>
            </a:extLst>
          </p:cNvPr>
          <p:cNvSpPr txBox="1"/>
          <p:nvPr/>
        </p:nvSpPr>
        <p:spPr>
          <a:xfrm>
            <a:off x="514350" y="1257300"/>
            <a:ext cx="110871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We will not use it for the first 1/3 or so of the class.</a:t>
            </a:r>
          </a:p>
          <a:p>
            <a:pPr marL="285750" indent="-285750">
              <a:buFont typeface="Arial" panose="020B0604020202020204" pitchFamily="34" charset="0"/>
              <a:buChar char="•"/>
            </a:pPr>
            <a:r>
              <a:rPr lang="en-US" sz="2800" dirty="0"/>
              <a:t>I will tell you explicitly when you are allowed to use it. </a:t>
            </a:r>
          </a:p>
          <a:p>
            <a:pPr marL="285750" indent="-285750">
              <a:buFont typeface="Arial" panose="020B0604020202020204" pitchFamily="34" charset="0"/>
              <a:buChar char="•"/>
            </a:pPr>
            <a:r>
              <a:rPr lang="en-US" sz="2800" dirty="0"/>
              <a:t>Do not use it if you are not 100% certain that I have said it is ok.</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770799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Future Classes</a:t>
            </a:r>
          </a:p>
        </p:txBody>
      </p:sp>
      <p:sp>
        <p:nvSpPr>
          <p:cNvPr id="6" name="Rectangle 5"/>
          <p:cNvSpPr/>
          <p:nvPr/>
        </p:nvSpPr>
        <p:spPr>
          <a:xfrm>
            <a:off x="242170" y="1086291"/>
            <a:ext cx="11519770" cy="3662541"/>
          </a:xfrm>
          <a:prstGeom prst="rect">
            <a:avLst/>
          </a:prstGeom>
        </p:spPr>
        <p:txBody>
          <a:bodyPr wrap="square">
            <a:spAutoFit/>
          </a:bodyPr>
          <a:lstStyle/>
          <a:p>
            <a:pPr marL="514350" indent="-514350" fontAlgn="base">
              <a:buFont typeface="+mj-lt"/>
              <a:buAutoNum type="arabicPeriod"/>
            </a:pPr>
            <a:r>
              <a:rPr lang="en-US" sz="3200" dirty="0"/>
              <a:t>Install R and </a:t>
            </a:r>
            <a:r>
              <a:rPr lang="en-US" sz="3200" dirty="0" err="1"/>
              <a:t>Rstudio</a:t>
            </a:r>
            <a:r>
              <a:rPr lang="en-US" sz="3200" dirty="0"/>
              <a:t> on the computer you will use this semester</a:t>
            </a:r>
          </a:p>
          <a:p>
            <a:pPr marL="514350" indent="-514350" fontAlgn="base">
              <a:buFont typeface="+mj-lt"/>
              <a:buAutoNum type="arabicPeriod"/>
            </a:pPr>
            <a:r>
              <a:rPr lang="en-US" sz="3200" b="1" dirty="0"/>
              <a:t>See me if you have problems installing it.</a:t>
            </a:r>
          </a:p>
          <a:p>
            <a:pPr fontAlgn="base"/>
            <a:endParaRPr lang="en-US" sz="2800" b="1" dirty="0">
              <a:solidFill>
                <a:srgbClr val="C00000"/>
              </a:solidFill>
            </a:endParaRPr>
          </a:p>
          <a:p>
            <a:pPr fontAlgn="base"/>
            <a:r>
              <a:rPr lang="en-US" sz="2800" b="1" dirty="0">
                <a:solidFill>
                  <a:schemeClr val="bg1">
                    <a:lumMod val="65000"/>
                  </a:schemeClr>
                </a:solidFill>
              </a:rPr>
              <a:t>You can bring your laptop to class to follow along on coding that I do in front of you but this is not a requirement. Our room has insufficient plugs so charge ahead of time. </a:t>
            </a:r>
            <a:r>
              <a:rPr lang="en-US" sz="2800" b="1" dirty="0">
                <a:solidFill>
                  <a:srgbClr val="C00000"/>
                </a:solidFill>
              </a:rPr>
              <a:t>I expect you to practice outside of class and come to practice sessions if you have problems.</a:t>
            </a:r>
          </a:p>
          <a:p>
            <a:pPr fontAlgn="base"/>
            <a:endParaRPr lang="en-US" sz="2800" b="1" dirty="0">
              <a:solidFill>
                <a:srgbClr val="C00000"/>
              </a:solidFill>
            </a:endParaRPr>
          </a:p>
        </p:txBody>
      </p:sp>
      <p:sp>
        <p:nvSpPr>
          <p:cNvPr id="3" name="Slide Number Placeholder 2">
            <a:extLst>
              <a:ext uri="{FF2B5EF4-FFF2-40B4-BE49-F238E27FC236}">
                <a16:creationId xmlns:a16="http://schemas.microsoft.com/office/drawing/2014/main" id="{6EDE3445-E400-8B58-DA26-652648B7F3F1}"/>
              </a:ext>
            </a:extLst>
          </p:cNvPr>
          <p:cNvSpPr>
            <a:spLocks noGrp="1"/>
          </p:cNvSpPr>
          <p:nvPr>
            <p:ph type="sldNum" sz="quarter" idx="12"/>
          </p:nvPr>
        </p:nvSpPr>
        <p:spPr/>
        <p:txBody>
          <a:bodyPr/>
          <a:lstStyle/>
          <a:p>
            <a:fld id="{3B9F2244-9A50-AE4D-AE61-8B44ECB34D6B}" type="slidenum">
              <a:rPr lang="en-US" smtClean="0"/>
              <a:t>34</a:t>
            </a:fld>
            <a:endParaRPr lang="en-US"/>
          </a:p>
        </p:txBody>
      </p:sp>
    </p:spTree>
    <p:extLst>
      <p:ext uri="{BB962C8B-B14F-4D97-AF65-F5344CB8AC3E}">
        <p14:creationId xmlns:p14="http://schemas.microsoft.com/office/powerpoint/2010/main" val="1896396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This week</a:t>
            </a:r>
          </a:p>
        </p:txBody>
      </p:sp>
      <p:sp>
        <p:nvSpPr>
          <p:cNvPr id="4" name="Rectangle 3"/>
          <p:cNvSpPr/>
          <p:nvPr/>
        </p:nvSpPr>
        <p:spPr>
          <a:xfrm>
            <a:off x="204396" y="1787531"/>
            <a:ext cx="11801138" cy="2554545"/>
          </a:xfrm>
          <a:prstGeom prst="rect">
            <a:avLst/>
          </a:prstGeom>
        </p:spPr>
        <p:txBody>
          <a:bodyPr wrap="square">
            <a:spAutoFit/>
          </a:bodyPr>
          <a:lstStyle/>
          <a:p>
            <a:pPr marL="742950" indent="-742950" fontAlgn="base">
              <a:buFont typeface="+mj-lt"/>
              <a:buAutoNum type="arabicPeriod"/>
            </a:pPr>
            <a:r>
              <a:rPr lang="en-US" sz="4000" dirty="0"/>
              <a:t>Terminology (a lot of it!)</a:t>
            </a:r>
          </a:p>
          <a:p>
            <a:pPr marL="742950" indent="-742950" fontAlgn="base">
              <a:buFont typeface="+mj-lt"/>
              <a:buAutoNum type="arabicPeriod"/>
            </a:pPr>
            <a:r>
              <a:rPr lang="en-US" sz="4000" dirty="0"/>
              <a:t>P-values</a:t>
            </a:r>
          </a:p>
          <a:p>
            <a:pPr marL="742950" indent="-742950" fontAlgn="base">
              <a:buFont typeface="+mj-lt"/>
              <a:buAutoNum type="arabicPeriod"/>
            </a:pPr>
            <a:r>
              <a:rPr lang="en-US" sz="4000" dirty="0"/>
              <a:t>Terminology</a:t>
            </a:r>
          </a:p>
          <a:p>
            <a:pPr marL="742950" indent="-742950" fontAlgn="base">
              <a:buFont typeface="+mj-lt"/>
              <a:buAutoNum type="arabicPeriod"/>
            </a:pPr>
            <a:r>
              <a:rPr lang="en-US" sz="4000" dirty="0"/>
              <a:t>Central Limit Theorem</a:t>
            </a:r>
          </a:p>
        </p:txBody>
      </p:sp>
    </p:spTree>
    <p:extLst>
      <p:ext uri="{BB962C8B-B14F-4D97-AF65-F5344CB8AC3E}">
        <p14:creationId xmlns:p14="http://schemas.microsoft.com/office/powerpoint/2010/main" val="109229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2953147"/>
            <a:ext cx="11801138" cy="1569660"/>
          </a:xfrm>
          <a:prstGeom prst="rect">
            <a:avLst/>
          </a:prstGeom>
        </p:spPr>
        <p:txBody>
          <a:bodyPr wrap="square">
            <a:spAutoFit/>
          </a:bodyPr>
          <a:lstStyle/>
          <a:p>
            <a:pPr fontAlgn="base"/>
            <a:endParaRPr lang="en-US" sz="3200" dirty="0"/>
          </a:p>
          <a:p>
            <a:pPr algn="ctr" fontAlgn="base"/>
            <a:r>
              <a:rPr lang="en-US" sz="3200" b="1" dirty="0"/>
              <a:t>Data terminology</a:t>
            </a:r>
            <a:endParaRPr lang="en-US" sz="3200" dirty="0"/>
          </a:p>
          <a:p>
            <a:pPr fontAlgn="base"/>
            <a:endParaRPr lang="en-US" sz="3200" b="1" dirty="0"/>
          </a:p>
        </p:txBody>
      </p:sp>
    </p:spTree>
    <p:extLst>
      <p:ext uri="{BB962C8B-B14F-4D97-AF65-F5344CB8AC3E}">
        <p14:creationId xmlns:p14="http://schemas.microsoft.com/office/powerpoint/2010/main" val="2111351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3539430"/>
          </a:xfrm>
          <a:prstGeom prst="rect">
            <a:avLst/>
          </a:prstGeom>
        </p:spPr>
        <p:txBody>
          <a:bodyPr wrap="square">
            <a:spAutoFit/>
          </a:bodyPr>
          <a:lstStyle/>
          <a:p>
            <a:pPr fontAlgn="base"/>
            <a:endParaRPr lang="en-US" sz="3200" dirty="0"/>
          </a:p>
          <a:p>
            <a:pPr fontAlgn="base"/>
            <a:r>
              <a:rPr lang="en-US" sz="3200" b="1" dirty="0"/>
              <a:t>Variables</a:t>
            </a:r>
            <a:r>
              <a:rPr lang="en-US" sz="3200" dirty="0"/>
              <a:t>  </a:t>
            </a:r>
          </a:p>
          <a:p>
            <a:pPr fontAlgn="base"/>
            <a:r>
              <a:rPr lang="en-US" sz="3200" dirty="0"/>
              <a:t>The characteristics that differ among individuals </a:t>
            </a:r>
          </a:p>
          <a:p>
            <a:pPr fontAlgn="base"/>
            <a:br>
              <a:rPr lang="en-US" sz="3200" b="1" dirty="0"/>
            </a:br>
            <a:r>
              <a:rPr lang="en-US" sz="3200" b="1" dirty="0"/>
              <a:t>Data</a:t>
            </a:r>
            <a:r>
              <a:rPr lang="en-US" sz="3200" dirty="0"/>
              <a:t>  </a:t>
            </a:r>
          </a:p>
          <a:p>
            <a:pPr fontAlgn="base"/>
            <a:r>
              <a:rPr lang="en-US" sz="3200" dirty="0"/>
              <a:t>The measurements of variables taken for a sample of individuals </a:t>
            </a:r>
          </a:p>
          <a:p>
            <a:pPr fontAlgn="base"/>
            <a:endParaRPr lang="en-US" sz="3200" b="1" dirty="0"/>
          </a:p>
        </p:txBody>
      </p:sp>
    </p:spTree>
    <p:extLst>
      <p:ext uri="{BB962C8B-B14F-4D97-AF65-F5344CB8AC3E}">
        <p14:creationId xmlns:p14="http://schemas.microsoft.com/office/powerpoint/2010/main" val="3021628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Data</a:t>
            </a:r>
          </a:p>
        </p:txBody>
      </p:sp>
      <p:sp>
        <p:nvSpPr>
          <p:cNvPr id="4" name="Rectangle 3"/>
          <p:cNvSpPr/>
          <p:nvPr/>
        </p:nvSpPr>
        <p:spPr>
          <a:xfrm>
            <a:off x="195431" y="1073547"/>
            <a:ext cx="11801138" cy="6001643"/>
          </a:xfrm>
          <a:prstGeom prst="rect">
            <a:avLst/>
          </a:prstGeom>
        </p:spPr>
        <p:txBody>
          <a:bodyPr wrap="square">
            <a:spAutoFit/>
          </a:bodyPr>
          <a:lstStyle/>
          <a:p>
            <a:pPr fontAlgn="base"/>
            <a:r>
              <a:rPr lang="en-US" sz="3200" b="1" dirty="0"/>
              <a:t>Numerical Variables</a:t>
            </a:r>
            <a:r>
              <a:rPr lang="en-US" sz="3200" dirty="0"/>
              <a:t> </a:t>
            </a:r>
          </a:p>
          <a:p>
            <a:pPr fontAlgn="base"/>
            <a:r>
              <a:rPr lang="en-US" sz="3200" dirty="0"/>
              <a:t>Individuals vary on a quantitative scale</a:t>
            </a:r>
          </a:p>
          <a:p>
            <a:pPr fontAlgn="base"/>
            <a:endParaRPr lang="en-US" sz="3200" dirty="0"/>
          </a:p>
          <a:p>
            <a:pPr fontAlgn="base"/>
            <a:r>
              <a:rPr lang="en-US" sz="3200" b="1" dirty="0"/>
              <a:t>Categorical Variables</a:t>
            </a:r>
            <a:r>
              <a:rPr lang="en-US" sz="3200" dirty="0"/>
              <a:t>  </a:t>
            </a:r>
          </a:p>
          <a:p>
            <a:pPr fontAlgn="base"/>
            <a:r>
              <a:rPr lang="en-US" sz="3200" dirty="0"/>
              <a:t>Individuals are in qualitative categories   </a:t>
            </a:r>
          </a:p>
          <a:p>
            <a:pPr fontAlgn="base"/>
            <a:endParaRPr lang="en-US" sz="3200" dirty="0"/>
          </a:p>
          <a:p>
            <a:pPr fontAlgn="base"/>
            <a:r>
              <a:rPr lang="en-US" sz="3200" b="1" dirty="0"/>
              <a:t>Ordinal</a:t>
            </a:r>
            <a:r>
              <a:rPr lang="en-US" sz="3200" dirty="0"/>
              <a:t> </a:t>
            </a:r>
          </a:p>
          <a:p>
            <a:pPr fontAlgn="base"/>
            <a:r>
              <a:rPr lang="en-US" sz="3200" dirty="0"/>
              <a:t>The categories can be ordered </a:t>
            </a:r>
          </a:p>
          <a:p>
            <a:pPr fontAlgn="base"/>
            <a:endParaRPr lang="en-US" sz="3200" dirty="0"/>
          </a:p>
          <a:p>
            <a:pPr fontAlgn="base"/>
            <a:r>
              <a:rPr lang="en-US" sz="3200" b="1" dirty="0"/>
              <a:t>Nominal</a:t>
            </a:r>
            <a:r>
              <a:rPr lang="en-US" sz="3200" dirty="0"/>
              <a:t> </a:t>
            </a:r>
          </a:p>
          <a:p>
            <a:pPr fontAlgn="base"/>
            <a:r>
              <a:rPr lang="en-US" sz="3200" dirty="0"/>
              <a:t>The categories have no inherent order</a:t>
            </a:r>
          </a:p>
          <a:p>
            <a:pPr fontAlgn="base"/>
            <a:r>
              <a:rPr lang="en-US" sz="3200" dirty="0"/>
              <a:t> </a:t>
            </a:r>
          </a:p>
        </p:txBody>
      </p:sp>
      <p:pic>
        <p:nvPicPr>
          <p:cNvPr id="5" name="Picture 4">
            <a:extLst>
              <a:ext uri="{FF2B5EF4-FFF2-40B4-BE49-F238E27FC236}">
                <a16:creationId xmlns:a16="http://schemas.microsoft.com/office/drawing/2014/main" id="{66DDB32F-768B-6F2E-B378-6BB3DA49875A}"/>
              </a:ext>
            </a:extLst>
          </p:cNvPr>
          <p:cNvPicPr>
            <a:picLocks noChangeAspect="1"/>
          </p:cNvPicPr>
          <p:nvPr/>
        </p:nvPicPr>
        <p:blipFill>
          <a:blip r:embed="rId2"/>
          <a:stretch>
            <a:fillRect/>
          </a:stretch>
        </p:blipFill>
        <p:spPr>
          <a:xfrm>
            <a:off x="7137400" y="1073547"/>
            <a:ext cx="5054600" cy="2044700"/>
          </a:xfrm>
          <a:prstGeom prst="rect">
            <a:avLst/>
          </a:prstGeom>
        </p:spPr>
      </p:pic>
      <p:pic>
        <p:nvPicPr>
          <p:cNvPr id="2050" name="Picture 2" descr="Identifying soil types and compaction of soil subgrades - Pool &amp; Spa  Marketing">
            <a:extLst>
              <a:ext uri="{FF2B5EF4-FFF2-40B4-BE49-F238E27FC236}">
                <a16:creationId xmlns:a16="http://schemas.microsoft.com/office/drawing/2014/main" id="{1192BE9F-1B7C-DFDC-0518-57CE916F4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875" y="3361267"/>
            <a:ext cx="3326591" cy="31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10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Continuous vs Discrete</a:t>
            </a:r>
          </a:p>
        </p:txBody>
      </p:sp>
      <p:sp>
        <p:nvSpPr>
          <p:cNvPr id="4" name="Rectangle 3"/>
          <p:cNvSpPr/>
          <p:nvPr/>
        </p:nvSpPr>
        <p:spPr>
          <a:xfrm>
            <a:off x="250521" y="1159402"/>
            <a:ext cx="5296334" cy="3539430"/>
          </a:xfrm>
          <a:prstGeom prst="rect">
            <a:avLst/>
          </a:prstGeom>
        </p:spPr>
        <p:txBody>
          <a:bodyPr wrap="square">
            <a:spAutoFit/>
          </a:bodyPr>
          <a:lstStyle/>
          <a:p>
            <a:pPr fontAlgn="base"/>
            <a:r>
              <a:rPr lang="en-US" sz="3200" b="1" dirty="0"/>
              <a:t>Continuous variables</a:t>
            </a:r>
            <a:endParaRPr lang="en-US" sz="3200" dirty="0"/>
          </a:p>
          <a:p>
            <a:pPr fontAlgn="base"/>
            <a:r>
              <a:rPr lang="en-US" sz="3200" dirty="0"/>
              <a:t>a variable that has an infinite number of possible values</a:t>
            </a:r>
          </a:p>
          <a:p>
            <a:pPr fontAlgn="base"/>
            <a:endParaRPr lang="en-US" sz="3200" b="1" dirty="0"/>
          </a:p>
          <a:p>
            <a:pPr fontAlgn="base"/>
            <a:r>
              <a:rPr lang="en-US" sz="3200" b="1" dirty="0"/>
              <a:t>Discrete variables</a:t>
            </a:r>
            <a:endParaRPr lang="en-US" sz="3200" dirty="0"/>
          </a:p>
          <a:p>
            <a:pPr fontAlgn="base"/>
            <a:r>
              <a:rPr lang="en-US" sz="3200" dirty="0"/>
              <a:t>a variable that has a finite number of possible values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3973" y="1159402"/>
            <a:ext cx="1297725" cy="297395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59402"/>
            <a:ext cx="2963474" cy="2838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1" y="4831467"/>
            <a:ext cx="5148197" cy="184948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b="27549"/>
          <a:stretch/>
        </p:blipFill>
        <p:spPr>
          <a:xfrm>
            <a:off x="6096000" y="4560640"/>
            <a:ext cx="3814873" cy="2120314"/>
          </a:xfrm>
          <a:prstGeom prst="rect">
            <a:avLst/>
          </a:prstGeom>
        </p:spPr>
      </p:pic>
    </p:spTree>
    <p:extLst>
      <p:ext uri="{BB962C8B-B14F-4D97-AF65-F5344CB8AC3E}">
        <p14:creationId xmlns:p14="http://schemas.microsoft.com/office/powerpoint/2010/main" val="274445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You all</a:t>
            </a:r>
          </a:p>
        </p:txBody>
      </p:sp>
      <p:sp>
        <p:nvSpPr>
          <p:cNvPr id="7" name="Slide Number Placeholder 6">
            <a:extLst>
              <a:ext uri="{FF2B5EF4-FFF2-40B4-BE49-F238E27FC236}">
                <a16:creationId xmlns:a16="http://schemas.microsoft.com/office/drawing/2014/main" id="{A6DCBD77-4599-9FB0-957E-CB6E1BCBD390}"/>
              </a:ext>
            </a:extLst>
          </p:cNvPr>
          <p:cNvSpPr>
            <a:spLocks noGrp="1"/>
          </p:cNvSpPr>
          <p:nvPr>
            <p:ph type="sldNum" sz="quarter" idx="12"/>
          </p:nvPr>
        </p:nvSpPr>
        <p:spPr/>
        <p:txBody>
          <a:bodyPr/>
          <a:lstStyle/>
          <a:p>
            <a:fld id="{3B9F2244-9A50-AE4D-AE61-8B44ECB34D6B}" type="slidenum">
              <a:rPr lang="en-US" sz="1400" b="1" smtClean="0">
                <a:solidFill>
                  <a:schemeClr val="tx1">
                    <a:lumMod val="65000"/>
                    <a:lumOff val="35000"/>
                  </a:schemeClr>
                </a:solidFill>
              </a:rPr>
              <a:t>4</a:t>
            </a:fld>
            <a:endParaRPr lang="en-US" b="1" dirty="0">
              <a:solidFill>
                <a:schemeClr val="tx1">
                  <a:lumMod val="65000"/>
                  <a:lumOff val="35000"/>
                </a:schemeClr>
              </a:solidFill>
            </a:endParaRPr>
          </a:p>
        </p:txBody>
      </p:sp>
      <p:sp>
        <p:nvSpPr>
          <p:cNvPr id="10" name="TextBox 9">
            <a:extLst>
              <a:ext uri="{FF2B5EF4-FFF2-40B4-BE49-F238E27FC236}">
                <a16:creationId xmlns:a16="http://schemas.microsoft.com/office/drawing/2014/main" id="{C4974331-4709-420C-4D49-C450858F4F77}"/>
              </a:ext>
            </a:extLst>
          </p:cNvPr>
          <p:cNvSpPr txBox="1"/>
          <p:nvPr/>
        </p:nvSpPr>
        <p:spPr>
          <a:xfrm>
            <a:off x="2821257" y="2922857"/>
            <a:ext cx="7072203" cy="769441"/>
          </a:xfrm>
          <a:prstGeom prst="rect">
            <a:avLst/>
          </a:prstGeom>
          <a:noFill/>
        </p:spPr>
        <p:txBody>
          <a:bodyPr wrap="square" rtlCol="0">
            <a:spAutoFit/>
          </a:bodyPr>
          <a:lstStyle/>
          <a:p>
            <a:r>
              <a:rPr lang="en-US" sz="4400" b="1" dirty="0"/>
              <a:t>Fill out index cards for me</a:t>
            </a:r>
          </a:p>
        </p:txBody>
      </p:sp>
    </p:spTree>
    <p:extLst>
      <p:ext uri="{BB962C8B-B14F-4D97-AF65-F5344CB8AC3E}">
        <p14:creationId xmlns:p14="http://schemas.microsoft.com/office/powerpoint/2010/main" val="688757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Explanatory and Response Variables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66" y="1240380"/>
            <a:ext cx="10369983" cy="5323258"/>
          </a:xfrm>
          <a:prstGeom prst="rect">
            <a:avLst/>
          </a:prstGeom>
        </p:spPr>
      </p:pic>
    </p:spTree>
    <p:extLst>
      <p:ext uri="{BB962C8B-B14F-4D97-AF65-F5344CB8AC3E}">
        <p14:creationId xmlns:p14="http://schemas.microsoft.com/office/powerpoint/2010/main" val="1598492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a:t>
            </a:r>
          </a:p>
        </p:txBody>
      </p:sp>
      <p:sp>
        <p:nvSpPr>
          <p:cNvPr id="4" name="Rectangle 3"/>
          <p:cNvSpPr/>
          <p:nvPr/>
        </p:nvSpPr>
        <p:spPr>
          <a:xfrm>
            <a:off x="256378" y="3208620"/>
            <a:ext cx="11679244" cy="646331"/>
          </a:xfrm>
          <a:prstGeom prst="rect">
            <a:avLst/>
          </a:prstGeom>
        </p:spPr>
        <p:txBody>
          <a:bodyPr wrap="square">
            <a:spAutoFit/>
          </a:bodyPr>
          <a:lstStyle/>
          <a:p>
            <a:pPr algn="ctr" fontAlgn="base"/>
            <a:r>
              <a:rPr lang="en-US" sz="3600" b="1" dirty="0"/>
              <a:t>What is sample?</a:t>
            </a:r>
            <a:endParaRPr lang="en-US" sz="3600" dirty="0"/>
          </a:p>
        </p:txBody>
      </p:sp>
    </p:spTree>
    <p:extLst>
      <p:ext uri="{BB962C8B-B14F-4D97-AF65-F5344CB8AC3E}">
        <p14:creationId xmlns:p14="http://schemas.microsoft.com/office/powerpoint/2010/main" val="1266397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Populations and Samples</a:t>
            </a:r>
          </a:p>
        </p:txBody>
      </p:sp>
      <p:sp>
        <p:nvSpPr>
          <p:cNvPr id="4" name="Rectangle 3"/>
          <p:cNvSpPr/>
          <p:nvPr/>
        </p:nvSpPr>
        <p:spPr>
          <a:xfrm>
            <a:off x="145326" y="1073548"/>
            <a:ext cx="11679244" cy="5078313"/>
          </a:xfrm>
          <a:prstGeom prst="rect">
            <a:avLst/>
          </a:prstGeom>
        </p:spPr>
        <p:txBody>
          <a:bodyPr wrap="square">
            <a:spAutoFit/>
          </a:bodyPr>
          <a:lstStyle/>
          <a:p>
            <a:pPr marL="571500" indent="-571500" fontAlgn="base">
              <a:buFont typeface="Arial" charset="0"/>
              <a:buChar char="•"/>
            </a:pPr>
            <a:r>
              <a:rPr lang="en-US" sz="3600" b="1" dirty="0"/>
              <a:t>Populations</a:t>
            </a:r>
            <a:br>
              <a:rPr lang="en-US" sz="3600" dirty="0"/>
            </a:br>
            <a:r>
              <a:rPr lang="en-US" sz="3600" dirty="0"/>
              <a:t>Some sort of group of something - could be anything</a:t>
            </a:r>
          </a:p>
          <a:p>
            <a:pPr marL="1028700" lvl="1" indent="-571500" fontAlgn="base">
              <a:buFont typeface="Arial" charset="0"/>
              <a:buChar char="•"/>
            </a:pPr>
            <a:r>
              <a:rPr lang="en-US" sz="3600" dirty="0"/>
              <a:t>Undergraduates at Texas A&amp;M</a:t>
            </a:r>
          </a:p>
          <a:p>
            <a:pPr marL="1028700" lvl="1" indent="-571500" fontAlgn="base">
              <a:buFont typeface="Arial" charset="0"/>
              <a:buChar char="•"/>
            </a:pPr>
            <a:r>
              <a:rPr lang="en-US" sz="3600" dirty="0"/>
              <a:t>Jewel beetles in Arizona</a:t>
            </a:r>
          </a:p>
          <a:p>
            <a:pPr marL="1028700" lvl="1" indent="-571500" fontAlgn="base">
              <a:buFont typeface="Arial" charset="0"/>
              <a:buChar char="•"/>
            </a:pPr>
            <a:r>
              <a:rPr lang="en-US" sz="3600" dirty="0"/>
              <a:t>Strain of flies in the lab </a:t>
            </a:r>
          </a:p>
          <a:p>
            <a:pPr marL="1028700" lvl="1" indent="-571500" fontAlgn="base">
              <a:buFont typeface="Arial" charset="0"/>
              <a:buChar char="•"/>
            </a:pPr>
            <a:r>
              <a:rPr lang="en-US" sz="3600" dirty="0"/>
              <a:t>People on the titanic</a:t>
            </a:r>
          </a:p>
          <a:p>
            <a:pPr fontAlgn="base"/>
            <a:r>
              <a:rPr lang="en-US" sz="3600" dirty="0"/>
              <a:t> </a:t>
            </a:r>
          </a:p>
          <a:p>
            <a:pPr marL="571500" indent="-571500" fontAlgn="base">
              <a:buFont typeface="Arial" charset="0"/>
              <a:buChar char="•"/>
            </a:pPr>
            <a:r>
              <a:rPr lang="en-US" sz="3600" b="1" dirty="0"/>
              <a:t>Samples</a:t>
            </a:r>
            <a:endParaRPr lang="en-US" sz="3600" dirty="0"/>
          </a:p>
          <a:p>
            <a:pPr marL="1028700" lvl="1" indent="-571500" fontAlgn="base">
              <a:buFont typeface="Arial" charset="0"/>
              <a:buChar char="•"/>
            </a:pPr>
            <a:r>
              <a:rPr lang="en-US" sz="3600" dirty="0"/>
              <a:t>A subset of individuals drawn from a population </a:t>
            </a:r>
          </a:p>
        </p:txBody>
      </p:sp>
    </p:spTree>
    <p:extLst>
      <p:ext uri="{BB962C8B-B14F-4D97-AF65-F5344CB8AC3E}">
        <p14:creationId xmlns:p14="http://schemas.microsoft.com/office/powerpoint/2010/main" val="1920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Going from samples to populations</a:t>
            </a:r>
          </a:p>
        </p:txBody>
      </p:sp>
      <p:sp>
        <p:nvSpPr>
          <p:cNvPr id="5" name="TextBox 4">
            <a:extLst>
              <a:ext uri="{FF2B5EF4-FFF2-40B4-BE49-F238E27FC236}">
                <a16:creationId xmlns:a16="http://schemas.microsoft.com/office/drawing/2014/main" id="{1C5AAD5C-CAAC-21E8-173A-23C102EF60F2}"/>
              </a:ext>
            </a:extLst>
          </p:cNvPr>
          <p:cNvSpPr txBox="1"/>
          <p:nvPr/>
        </p:nvSpPr>
        <p:spPr>
          <a:xfrm>
            <a:off x="367430" y="1719879"/>
            <a:ext cx="11602726"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202124"/>
                </a:solidFill>
              </a:rPr>
              <a:t>The group C57BL/6 mice on a high fat diet in the BSBW vivarium</a:t>
            </a:r>
          </a:p>
          <a:p>
            <a:pPr marL="457200" indent="-457200">
              <a:buFont typeface="Arial" panose="020B0604020202020204" pitchFamily="34" charset="0"/>
              <a:buChar char="•"/>
            </a:pPr>
            <a:r>
              <a:rPr lang="en-US" sz="3200" dirty="0">
                <a:solidFill>
                  <a:srgbClr val="202124"/>
                </a:solidFill>
              </a:rPr>
              <a:t>C57BL/6 mice on a high fat diet</a:t>
            </a:r>
          </a:p>
          <a:p>
            <a:pPr marL="457200" indent="-457200">
              <a:buFont typeface="Arial" panose="020B0604020202020204" pitchFamily="34" charset="0"/>
              <a:buChar char="•"/>
            </a:pPr>
            <a:r>
              <a:rPr lang="en-US" sz="3200" dirty="0">
                <a:solidFill>
                  <a:srgbClr val="202124"/>
                </a:solidFill>
              </a:rPr>
              <a:t>All </a:t>
            </a:r>
            <a:r>
              <a:rPr lang="en-US" sz="3200" i="1" dirty="0">
                <a:solidFill>
                  <a:srgbClr val="202124"/>
                </a:solidFill>
              </a:rPr>
              <a:t>Mus musculus</a:t>
            </a:r>
          </a:p>
          <a:p>
            <a:pPr marL="457200" indent="-457200">
              <a:buFont typeface="Arial" panose="020B0604020202020204" pitchFamily="34" charset="0"/>
              <a:buChar char="•"/>
            </a:pPr>
            <a:r>
              <a:rPr lang="en-US" sz="3200" dirty="0"/>
              <a:t>All rodents</a:t>
            </a:r>
          </a:p>
          <a:p>
            <a:pPr marL="457200" indent="-457200">
              <a:buFont typeface="Arial" panose="020B0604020202020204" pitchFamily="34" charset="0"/>
              <a:buChar char="•"/>
            </a:pPr>
            <a:r>
              <a:rPr lang="en-US" sz="3200" dirty="0"/>
              <a:t>All mammals</a:t>
            </a:r>
          </a:p>
          <a:p>
            <a:pPr marL="457200" indent="-457200">
              <a:buFont typeface="Arial" panose="020B0604020202020204" pitchFamily="34" charset="0"/>
              <a:buChar char="•"/>
            </a:pPr>
            <a:r>
              <a:rPr lang="en-US" sz="3200" dirty="0"/>
              <a:t>All animals</a:t>
            </a:r>
          </a:p>
          <a:p>
            <a:pPr marL="457200" indent="-457200">
              <a:buFont typeface="Arial" panose="020B0604020202020204" pitchFamily="34" charset="0"/>
              <a:buChar char="•"/>
            </a:pPr>
            <a:r>
              <a:rPr lang="en-US" sz="3200" dirty="0"/>
              <a:t>All life</a:t>
            </a:r>
          </a:p>
        </p:txBody>
      </p:sp>
    </p:spTree>
    <p:extLst>
      <p:ext uri="{BB962C8B-B14F-4D97-AF65-F5344CB8AC3E}">
        <p14:creationId xmlns:p14="http://schemas.microsoft.com/office/powerpoint/2010/main" val="307929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Falling Cats</a:t>
            </a:r>
          </a:p>
        </p:txBody>
      </p:sp>
      <p:sp>
        <p:nvSpPr>
          <p:cNvPr id="4" name="Rectangle 3"/>
          <p:cNvSpPr/>
          <p:nvPr/>
        </p:nvSpPr>
        <p:spPr>
          <a:xfrm>
            <a:off x="195431" y="1225689"/>
            <a:ext cx="11801138" cy="3231654"/>
          </a:xfrm>
          <a:prstGeom prst="rect">
            <a:avLst/>
          </a:prstGeom>
        </p:spPr>
        <p:txBody>
          <a:bodyPr wrap="square">
            <a:spAutoFit/>
          </a:bodyPr>
          <a:lstStyle/>
          <a:p>
            <a:pPr fontAlgn="base"/>
            <a:r>
              <a:rPr lang="en-US" sz="2400" i="1" dirty="0"/>
              <a:t>In the period between January 1, 1998 and December 12, 2001 at the Clinic of Surgery, Orthopedics and Ophthalmology of the Veterinary Faculty, 119 cats were treated after a fall or jump from a balcony or window, where the owners saw the fall, or where there was a reasonable suspicion that a fall had occurred. Only those cats that fell from the second or higher stories were included. The owners brought the cats for treatment within varying periods of time after the fall (from 30 min to over a month).</a:t>
            </a:r>
          </a:p>
          <a:p>
            <a:pPr fontAlgn="base"/>
            <a:endParaRPr lang="en-US" sz="2400" dirty="0"/>
          </a:p>
          <a:p>
            <a:pPr fontAlgn="base"/>
            <a:r>
              <a:rPr lang="en-US" dirty="0"/>
              <a:t>Vnuk, et al. "Feline high-rise syndrome: 119 cases (1998–2001). </a:t>
            </a:r>
          </a:p>
          <a:p>
            <a:pPr fontAlgn="base"/>
            <a:r>
              <a:rPr lang="en-US" i="1" dirty="0"/>
              <a:t>Journal of Feline Medicine &amp; Surgery</a:t>
            </a:r>
            <a:r>
              <a:rPr lang="en-US" dirty="0"/>
              <a:t> 6.5 (2004): 305-312.</a:t>
            </a:r>
          </a:p>
        </p:txBody>
      </p:sp>
      <p:pic>
        <p:nvPicPr>
          <p:cNvPr id="3074" name="Picture 2" descr="2,861 Cat Looking Out Window Stock Photos, Pictures &amp; Royalty-Free Images -  iStock">
            <a:extLst>
              <a:ext uri="{FF2B5EF4-FFF2-40B4-BE49-F238E27FC236}">
                <a16:creationId xmlns:a16="http://schemas.microsoft.com/office/drawing/2014/main" id="{FC922EF6-0675-A00E-A2EF-AFEBA576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0590" y="4678877"/>
            <a:ext cx="2891663" cy="19230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ogle Makes Animated Gifs A Permanent Part Of Image Search ...">
            <a:extLst>
              <a:ext uri="{FF2B5EF4-FFF2-40B4-BE49-F238E27FC236}">
                <a16:creationId xmlns:a16="http://schemas.microsoft.com/office/drawing/2014/main" id="{C9AC6B36-5D8F-3F86-F554-BDDC7BF0F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840" y="4678877"/>
            <a:ext cx="1904472" cy="2064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lling cat gif | WiffleGif">
            <a:extLst>
              <a:ext uri="{FF2B5EF4-FFF2-40B4-BE49-F238E27FC236}">
                <a16:creationId xmlns:a16="http://schemas.microsoft.com/office/drawing/2014/main" id="{4069D9BC-7360-30AB-6E5B-560FE0E54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686" y="4678877"/>
            <a:ext cx="2567721" cy="2064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698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is the population?</a:t>
            </a:r>
          </a:p>
        </p:txBody>
      </p:sp>
      <p:pic>
        <p:nvPicPr>
          <p:cNvPr id="5" name="Picture 4">
            <a:extLst>
              <a:ext uri="{FF2B5EF4-FFF2-40B4-BE49-F238E27FC236}">
                <a16:creationId xmlns:a16="http://schemas.microsoft.com/office/drawing/2014/main" id="{7F26F8CE-B56D-FB40-91E7-EFE7882A855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7000" contrast="96000"/>
                    </a14:imgEffect>
                  </a14:imgLayer>
                </a14:imgProps>
              </a:ext>
            </a:extLst>
          </a:blip>
          <a:stretch>
            <a:fillRect/>
          </a:stretch>
        </p:blipFill>
        <p:spPr>
          <a:xfrm>
            <a:off x="161419" y="1075818"/>
            <a:ext cx="7112965" cy="5500142"/>
          </a:xfrm>
          <a:prstGeom prst="rect">
            <a:avLst/>
          </a:prstGeom>
        </p:spPr>
      </p:pic>
      <p:sp>
        <p:nvSpPr>
          <p:cNvPr id="3" name="TextBox 2">
            <a:extLst>
              <a:ext uri="{FF2B5EF4-FFF2-40B4-BE49-F238E27FC236}">
                <a16:creationId xmlns:a16="http://schemas.microsoft.com/office/drawing/2014/main" id="{462EB296-BB40-2E2D-77AB-EB8DC89F50D6}"/>
              </a:ext>
            </a:extLst>
          </p:cNvPr>
          <p:cNvSpPr txBox="1"/>
          <p:nvPr/>
        </p:nvSpPr>
        <p:spPr>
          <a:xfrm>
            <a:off x="7415562" y="2453267"/>
            <a:ext cx="4404732" cy="1384995"/>
          </a:xfrm>
          <a:prstGeom prst="rect">
            <a:avLst/>
          </a:prstGeom>
          <a:noFill/>
        </p:spPr>
        <p:txBody>
          <a:bodyPr wrap="square" rtlCol="0">
            <a:spAutoFit/>
          </a:bodyPr>
          <a:lstStyle/>
          <a:p>
            <a:r>
              <a:rPr lang="en-US" sz="2800" dirty="0"/>
              <a:t>What is your interpretation of the results from this study?</a:t>
            </a:r>
          </a:p>
        </p:txBody>
      </p:sp>
    </p:spTree>
    <p:extLst>
      <p:ext uri="{BB962C8B-B14F-4D97-AF65-F5344CB8AC3E}">
        <p14:creationId xmlns:p14="http://schemas.microsoft.com/office/powerpoint/2010/main" val="2093826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Sampling Considerations</a:t>
            </a:r>
          </a:p>
        </p:txBody>
      </p:sp>
      <p:sp>
        <p:nvSpPr>
          <p:cNvPr id="4" name="Rectangle 3"/>
          <p:cNvSpPr/>
          <p:nvPr/>
        </p:nvSpPr>
        <p:spPr>
          <a:xfrm>
            <a:off x="404812" y="1248912"/>
            <a:ext cx="11344602" cy="3046988"/>
          </a:xfrm>
          <a:prstGeom prst="rect">
            <a:avLst/>
          </a:prstGeom>
        </p:spPr>
        <p:txBody>
          <a:bodyPr wrap="square">
            <a:spAutoFit/>
          </a:bodyPr>
          <a:lstStyle/>
          <a:p>
            <a:pPr fontAlgn="base"/>
            <a:r>
              <a:rPr lang="en-US" sz="3200" dirty="0"/>
              <a:t>A researcher is interested in understanding how exercise impacts blood pressure. To collect data for their study they go door to door in their neighborhood and ask if any individuals in the house would be interested in participating in the study (a blood pressure reading and a quick questionnaire. To encourage people to participate the researcher is providing $10 Starbucks gift cards. </a:t>
            </a:r>
          </a:p>
        </p:txBody>
      </p:sp>
    </p:spTree>
    <p:extLst>
      <p:ext uri="{BB962C8B-B14F-4D97-AF65-F5344CB8AC3E}">
        <p14:creationId xmlns:p14="http://schemas.microsoft.com/office/powerpoint/2010/main" val="2675342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Random Sampling</a:t>
            </a:r>
          </a:p>
        </p:txBody>
      </p:sp>
      <p:sp>
        <p:nvSpPr>
          <p:cNvPr id="3" name="Rectangle 2"/>
          <p:cNvSpPr/>
          <p:nvPr/>
        </p:nvSpPr>
        <p:spPr>
          <a:xfrm>
            <a:off x="329852" y="1137108"/>
            <a:ext cx="11482192" cy="3046988"/>
          </a:xfrm>
          <a:prstGeom prst="rect">
            <a:avLst/>
          </a:prstGeom>
        </p:spPr>
        <p:txBody>
          <a:bodyPr wrap="square">
            <a:spAutoFit/>
          </a:bodyPr>
          <a:lstStyle/>
          <a:p>
            <a:pPr marL="514350" indent="-514350" fontAlgn="base">
              <a:buFont typeface="+mj-lt"/>
              <a:buAutoNum type="arabicPeriod"/>
            </a:pPr>
            <a:r>
              <a:rPr lang="en-US" sz="3200" dirty="0">
                <a:latin typeface="inherit" charset="0"/>
              </a:rPr>
              <a:t>Every unit in a population should have an equal chance of being sampled.</a:t>
            </a:r>
          </a:p>
          <a:p>
            <a:pPr marL="514350" indent="-514350" fontAlgn="base">
              <a:buFont typeface="+mj-lt"/>
              <a:buAutoNum type="arabicPeriod"/>
            </a:pPr>
            <a:endParaRPr lang="en-US" sz="3200" dirty="0">
              <a:latin typeface="inherit" charset="0"/>
            </a:endParaRPr>
          </a:p>
          <a:p>
            <a:pPr marL="514350" indent="-514350" fontAlgn="base">
              <a:buFont typeface="+mj-lt"/>
              <a:buAutoNum type="arabicPeriod"/>
            </a:pPr>
            <a:r>
              <a:rPr lang="en-US" sz="3200" dirty="0">
                <a:latin typeface="inherit" charset="0"/>
              </a:rPr>
              <a:t>The selection of units must be independent.</a:t>
            </a:r>
          </a:p>
          <a:p>
            <a:pPr marL="514350" indent="-514350" fontAlgn="base">
              <a:buFont typeface="+mj-lt"/>
              <a:buAutoNum type="arabicPeriod"/>
            </a:pPr>
            <a:endParaRPr lang="en-US" sz="3200" dirty="0">
              <a:effectLst/>
              <a:latin typeface="inherit" charset="0"/>
            </a:endParaRPr>
          </a:p>
          <a:p>
            <a:pPr marL="514350" indent="-514350" fontAlgn="base">
              <a:buFont typeface="+mj-lt"/>
              <a:buAutoNum type="arabicPeriod"/>
            </a:pPr>
            <a:r>
              <a:rPr lang="en-US" sz="3200" dirty="0">
                <a:latin typeface="inherit" charset="0"/>
              </a:rPr>
              <a:t>What are some ways of being non-random?</a:t>
            </a:r>
            <a:endParaRPr lang="en-US" sz="3200" dirty="0">
              <a:effectLst/>
              <a:latin typeface="inherit" charset="0"/>
            </a:endParaRPr>
          </a:p>
        </p:txBody>
      </p:sp>
    </p:spTree>
    <p:extLst>
      <p:ext uri="{BB962C8B-B14F-4D97-AF65-F5344CB8AC3E}">
        <p14:creationId xmlns:p14="http://schemas.microsoft.com/office/powerpoint/2010/main" val="777481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Hypotheses and P-values</a:t>
            </a:r>
          </a:p>
        </p:txBody>
      </p:sp>
      <p:sp>
        <p:nvSpPr>
          <p:cNvPr id="4" name="Rectangle 3"/>
          <p:cNvSpPr/>
          <p:nvPr/>
        </p:nvSpPr>
        <p:spPr>
          <a:xfrm>
            <a:off x="339595" y="3083754"/>
            <a:ext cx="11786991" cy="1323439"/>
          </a:xfrm>
          <a:prstGeom prst="rect">
            <a:avLst/>
          </a:prstGeom>
        </p:spPr>
        <p:txBody>
          <a:bodyPr wrap="square">
            <a:spAutoFit/>
          </a:bodyPr>
          <a:lstStyle/>
          <a:p>
            <a:pPr algn="ctr"/>
            <a:r>
              <a:rPr lang="en-US" sz="4000" b="1" dirty="0"/>
              <a:t>Hypotheses and P-values</a:t>
            </a:r>
            <a:endParaRPr lang="en-US" sz="4000" dirty="0"/>
          </a:p>
          <a:p>
            <a:pPr lvl="1" algn="ctr"/>
            <a:endParaRPr lang="en-US" sz="4000" dirty="0"/>
          </a:p>
        </p:txBody>
      </p:sp>
    </p:spTree>
    <p:extLst>
      <p:ext uri="{BB962C8B-B14F-4D97-AF65-F5344CB8AC3E}">
        <p14:creationId xmlns:p14="http://schemas.microsoft.com/office/powerpoint/2010/main" val="551499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Null Hypothesis </a:t>
            </a:r>
          </a:p>
        </p:txBody>
      </p:sp>
      <p:sp>
        <p:nvSpPr>
          <p:cNvPr id="4" name="Rectangle 3"/>
          <p:cNvSpPr/>
          <p:nvPr/>
        </p:nvSpPr>
        <p:spPr>
          <a:xfrm>
            <a:off x="237995" y="1161821"/>
            <a:ext cx="11786991" cy="5693866"/>
          </a:xfrm>
          <a:prstGeom prst="rect">
            <a:avLst/>
          </a:prstGeom>
        </p:spPr>
        <p:txBody>
          <a:bodyPr wrap="square">
            <a:spAutoFit/>
          </a:bodyPr>
          <a:lstStyle/>
          <a:p>
            <a:r>
              <a:rPr lang="en-US" sz="2800" dirty="0"/>
              <a:t>To analyze your data, you will need a statistical hypothesis to go with your scientific hypothesis </a:t>
            </a:r>
          </a:p>
          <a:p>
            <a:endParaRPr lang="en-US" sz="2800" dirty="0"/>
          </a:p>
          <a:p>
            <a:r>
              <a:rPr lang="en-US" sz="2800" dirty="0"/>
              <a:t>A statistical hypothesis is most easily constructed as a null hypothesis </a:t>
            </a:r>
          </a:p>
          <a:p>
            <a:endParaRPr lang="en-US" sz="2800" dirty="0"/>
          </a:p>
          <a:p>
            <a:r>
              <a:rPr lang="en-US" sz="2800" dirty="0"/>
              <a:t>A null hypothesis posits that the factor of interest has no effect</a:t>
            </a:r>
          </a:p>
          <a:p>
            <a:endParaRPr lang="en-US" sz="2800" dirty="0"/>
          </a:p>
          <a:p>
            <a:pPr lvl="1"/>
            <a:r>
              <a:rPr lang="en-US" sz="2800" dirty="0"/>
              <a:t>Frequentist test we will be looking at p-value</a:t>
            </a:r>
          </a:p>
          <a:p>
            <a:pPr lvl="1"/>
            <a:endParaRPr lang="en-US" sz="2800" dirty="0"/>
          </a:p>
          <a:p>
            <a:pPr lvl="1"/>
            <a:r>
              <a:rPr lang="en-US" sz="2800" dirty="0"/>
              <a:t>Bayesian approaches usually tells us if the posterior estimate of the parameter of interest overlap in our two treatments.</a:t>
            </a:r>
          </a:p>
          <a:p>
            <a:pPr lvl="1"/>
            <a:endParaRPr lang="en-US" sz="2800" dirty="0"/>
          </a:p>
          <a:p>
            <a:pPr lvl="1"/>
            <a:endParaRPr lang="en-US" sz="2800" dirty="0"/>
          </a:p>
        </p:txBody>
      </p:sp>
    </p:spTree>
    <p:extLst>
      <p:ext uri="{BB962C8B-B14F-4D97-AF65-F5344CB8AC3E}">
        <p14:creationId xmlns:p14="http://schemas.microsoft.com/office/powerpoint/2010/main" val="184156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Objectives</a:t>
            </a:r>
          </a:p>
        </p:txBody>
      </p:sp>
      <p:sp>
        <p:nvSpPr>
          <p:cNvPr id="4" name="Rectangle 3"/>
          <p:cNvSpPr/>
          <p:nvPr/>
        </p:nvSpPr>
        <p:spPr>
          <a:xfrm>
            <a:off x="145325" y="851477"/>
            <a:ext cx="11903239" cy="6894195"/>
          </a:xfrm>
          <a:prstGeom prst="rect">
            <a:avLst/>
          </a:prstGeom>
        </p:spPr>
        <p:txBody>
          <a:bodyPr wrap="square">
            <a:spAutoFit/>
          </a:bodyPr>
          <a:lstStyle/>
          <a:p>
            <a:pPr fontAlgn="base"/>
            <a:endParaRPr lang="en-US" sz="1400" dirty="0"/>
          </a:p>
          <a:p>
            <a:pPr marL="571500" indent="-571500" fontAlgn="base">
              <a:buFont typeface="Arial" charset="0"/>
              <a:buChar char="•"/>
            </a:pPr>
            <a:r>
              <a:rPr lang="en-US" sz="2800" i="1" dirty="0"/>
              <a:t>Help you build an intuitive understanding of statistics</a:t>
            </a:r>
          </a:p>
          <a:p>
            <a:pPr fontAlgn="base"/>
            <a:endParaRPr lang="en-US" sz="2800" i="1" dirty="0"/>
          </a:p>
          <a:p>
            <a:pPr marL="571500" indent="-571500" fontAlgn="base">
              <a:buFont typeface="Arial" charset="0"/>
              <a:buChar char="•"/>
            </a:pPr>
            <a:r>
              <a:rPr lang="en-US" sz="2800" i="1" dirty="0"/>
              <a:t>Help you develop the confidence to think about the characteristics of the data that you will be collecting in your research and how you might analyze it.</a:t>
            </a:r>
          </a:p>
          <a:p>
            <a:pPr marL="571500" indent="-571500" fontAlgn="base">
              <a:buFont typeface="Arial" charset="0"/>
              <a:buChar char="•"/>
            </a:pPr>
            <a:endParaRPr lang="en-US" sz="2800" i="1" dirty="0"/>
          </a:p>
          <a:p>
            <a:pPr marL="571500" indent="-571500" fontAlgn="base">
              <a:buFont typeface="Arial" charset="0"/>
              <a:buChar char="•"/>
            </a:pPr>
            <a:r>
              <a:rPr lang="en-US" sz="2800" i="1" dirty="0"/>
              <a:t>Get you comfortable with the idea of coding in R</a:t>
            </a:r>
          </a:p>
          <a:p>
            <a:pPr fontAlgn="base"/>
            <a:endParaRPr lang="en-US" sz="2800" i="1" dirty="0"/>
          </a:p>
          <a:p>
            <a:pPr marL="571500" indent="-571500" fontAlgn="base">
              <a:buFont typeface="Arial" charset="0"/>
              <a:buChar char="•"/>
            </a:pPr>
            <a:r>
              <a:rPr lang="en-US" sz="2800" i="1" dirty="0"/>
              <a:t>Help you develop the skills to handle datasets in R</a:t>
            </a:r>
          </a:p>
          <a:p>
            <a:pPr fontAlgn="base"/>
            <a:endParaRPr lang="en-US" sz="2800" i="1" dirty="0"/>
          </a:p>
          <a:p>
            <a:pPr marL="571500" indent="-571500" fontAlgn="base">
              <a:buFont typeface="Arial" charset="0"/>
              <a:buChar char="•"/>
            </a:pPr>
            <a:r>
              <a:rPr lang="en-US" sz="2800" i="1" dirty="0"/>
              <a:t>Help you develop the skills to build informative, honest, and intuitive data visualizations in R</a:t>
            </a:r>
          </a:p>
          <a:p>
            <a:pPr marL="571500" indent="-571500" fontAlgn="base">
              <a:buFont typeface="Arial" charset="0"/>
              <a:buChar char="•"/>
            </a:pPr>
            <a:endParaRPr lang="en-US" sz="2800" i="1" dirty="0"/>
          </a:p>
          <a:p>
            <a:pPr marL="571500" indent="-571500" fontAlgn="base">
              <a:buFont typeface="Arial" charset="0"/>
              <a:buChar char="•"/>
            </a:pPr>
            <a:r>
              <a:rPr lang="en-US" sz="2800" b="1" i="1" dirty="0"/>
              <a:t>Make you a more productive and successful scientist!</a:t>
            </a:r>
          </a:p>
          <a:p>
            <a:pPr fontAlgn="base"/>
            <a:endParaRPr lang="en-US" sz="2800" i="1" dirty="0"/>
          </a:p>
          <a:p>
            <a:pPr marL="571500" indent="-571500" fontAlgn="base">
              <a:buFont typeface="Arial" charset="0"/>
              <a:buChar char="•"/>
            </a:pPr>
            <a:endParaRPr lang="en-US" sz="3600" i="1" dirty="0"/>
          </a:p>
        </p:txBody>
      </p:sp>
      <p:sp>
        <p:nvSpPr>
          <p:cNvPr id="3" name="Slide Number Placeholder 2">
            <a:extLst>
              <a:ext uri="{FF2B5EF4-FFF2-40B4-BE49-F238E27FC236}">
                <a16:creationId xmlns:a16="http://schemas.microsoft.com/office/drawing/2014/main" id="{B5AC034C-5F6C-F4D2-1364-79A561839853}"/>
              </a:ext>
            </a:extLst>
          </p:cNvPr>
          <p:cNvSpPr>
            <a:spLocks noGrp="1"/>
          </p:cNvSpPr>
          <p:nvPr>
            <p:ph type="sldNum" sz="quarter" idx="12"/>
          </p:nvPr>
        </p:nvSpPr>
        <p:spPr/>
        <p:txBody>
          <a:bodyPr/>
          <a:lstStyle/>
          <a:p>
            <a:fld id="{3B9F2244-9A50-AE4D-AE61-8B44ECB34D6B}" type="slidenum">
              <a:rPr lang="en-US" smtClean="0"/>
              <a:t>5</a:t>
            </a:fld>
            <a:endParaRPr lang="en-US"/>
          </a:p>
        </p:txBody>
      </p:sp>
    </p:spTree>
    <p:extLst>
      <p:ext uri="{BB962C8B-B14F-4D97-AF65-F5344CB8AC3E}">
        <p14:creationId xmlns:p14="http://schemas.microsoft.com/office/powerpoint/2010/main" val="273452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Examples of Null Hypotheses </a:t>
            </a:r>
          </a:p>
        </p:txBody>
      </p:sp>
      <p:sp>
        <p:nvSpPr>
          <p:cNvPr id="4" name="Rectangle 3"/>
          <p:cNvSpPr/>
          <p:nvPr/>
        </p:nvSpPr>
        <p:spPr>
          <a:xfrm>
            <a:off x="237995" y="1161821"/>
            <a:ext cx="11786991" cy="3970318"/>
          </a:xfrm>
          <a:prstGeom prst="rect">
            <a:avLst/>
          </a:prstGeom>
        </p:spPr>
        <p:txBody>
          <a:bodyPr wrap="square">
            <a:spAutoFit/>
          </a:bodyPr>
          <a:lstStyle/>
          <a:p>
            <a:r>
              <a:rPr lang="en-US" sz="2800" dirty="0"/>
              <a:t>Fertilizer has no effect on the growth rate of oak trees.</a:t>
            </a:r>
          </a:p>
          <a:p>
            <a:endParaRPr lang="en-US" sz="2800" dirty="0"/>
          </a:p>
          <a:p>
            <a:r>
              <a:rPr lang="en-US" sz="2800" dirty="0"/>
              <a:t>Blocking olfactory cues has no effect on mate choice in swordtail fishes.</a:t>
            </a:r>
          </a:p>
          <a:p>
            <a:r>
              <a:rPr lang="en-US" sz="2800" dirty="0"/>
              <a:t> </a:t>
            </a:r>
          </a:p>
          <a:p>
            <a:r>
              <a:rPr lang="en-US" sz="2800" dirty="0"/>
              <a:t>Rates of genome evolution are the same in two populations.</a:t>
            </a:r>
          </a:p>
          <a:p>
            <a:endParaRPr lang="en-US" sz="2800" dirty="0"/>
          </a:p>
          <a:p>
            <a:r>
              <a:rPr lang="en-US" sz="2800" dirty="0"/>
              <a:t>Mutations in the 5’ UTR of msl-2 have no effect on translation. </a:t>
            </a:r>
          </a:p>
          <a:p>
            <a:pPr lvl="1"/>
            <a:endParaRPr lang="en-US" sz="2800" dirty="0"/>
          </a:p>
          <a:p>
            <a:pPr lvl="1"/>
            <a:endParaRPr lang="en-US" sz="2800" dirty="0"/>
          </a:p>
        </p:txBody>
      </p:sp>
    </p:spTree>
    <p:extLst>
      <p:ext uri="{BB962C8B-B14F-4D97-AF65-F5344CB8AC3E}">
        <p14:creationId xmlns:p14="http://schemas.microsoft.com/office/powerpoint/2010/main" val="1514196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Rejecting the Null </a:t>
            </a:r>
          </a:p>
        </p:txBody>
      </p:sp>
      <p:sp>
        <p:nvSpPr>
          <p:cNvPr id="4" name="Rectangle 3"/>
          <p:cNvSpPr/>
          <p:nvPr/>
        </p:nvSpPr>
        <p:spPr>
          <a:xfrm>
            <a:off x="237995" y="1161821"/>
            <a:ext cx="11786991" cy="6124754"/>
          </a:xfrm>
          <a:prstGeom prst="rect">
            <a:avLst/>
          </a:prstGeom>
        </p:spPr>
        <p:txBody>
          <a:bodyPr wrap="square">
            <a:spAutoFit/>
          </a:bodyPr>
          <a:lstStyle/>
          <a:p>
            <a:pPr marL="457200" indent="-457200">
              <a:buFont typeface="Arial" charset="0"/>
              <a:buChar char="•"/>
            </a:pPr>
            <a:r>
              <a:rPr lang="en-US" sz="2800" dirty="0"/>
              <a:t>You apply a statistical test to determine whether your data can reject the null hypothesis </a:t>
            </a:r>
          </a:p>
          <a:p>
            <a:pPr marL="457200" indent="-457200">
              <a:buFont typeface="Arial" charset="0"/>
              <a:buChar char="•"/>
            </a:pPr>
            <a:endParaRPr lang="en-US" sz="2800" dirty="0"/>
          </a:p>
          <a:p>
            <a:pPr marL="457200" indent="-457200">
              <a:buFont typeface="Arial" charset="0"/>
              <a:buChar char="•"/>
            </a:pPr>
            <a:r>
              <a:rPr lang="en-US" sz="2800" dirty="0"/>
              <a:t>If you reject the null, then one of the alternative hypotheses must be true </a:t>
            </a:r>
            <a:r>
              <a:rPr lang="mr-IN" sz="2800" dirty="0"/>
              <a:t>–</a:t>
            </a:r>
            <a:r>
              <a:rPr lang="en-US" sz="2800" dirty="0"/>
              <a:t> though not necessarily the one you believe or even one you’ve ever imagined! </a:t>
            </a:r>
          </a:p>
          <a:p>
            <a:pPr marL="457200" indent="-457200">
              <a:buFont typeface="Arial" charset="0"/>
              <a:buChar char="•"/>
            </a:pPr>
            <a:endParaRPr lang="en-US" sz="2800" dirty="0"/>
          </a:p>
          <a:p>
            <a:pPr marL="457200" indent="-457200">
              <a:buFont typeface="Arial" charset="0"/>
              <a:buChar char="•"/>
            </a:pPr>
            <a:r>
              <a:rPr lang="en-US" sz="2800" dirty="0"/>
              <a:t>You cannot </a:t>
            </a:r>
            <a:r>
              <a:rPr lang="en-US" sz="2800" b="1" u="sng" dirty="0"/>
              <a:t>prove</a:t>
            </a:r>
            <a:r>
              <a:rPr lang="en-US" sz="2800" dirty="0"/>
              <a:t> a hypothesis, but </a:t>
            </a:r>
          </a:p>
          <a:p>
            <a:pPr marL="914400" lvl="1" indent="-457200">
              <a:buFont typeface="Arial" charset="0"/>
              <a:buChar char="•"/>
            </a:pPr>
            <a:r>
              <a:rPr lang="en-US" sz="2800" dirty="0"/>
              <a:t>As frequentist you can find support for an alternative by rejecting the null. The more convincing the null and the more well designed the experiment the more evidence you provide for your alternative.</a:t>
            </a:r>
          </a:p>
          <a:p>
            <a:pPr marL="914400" lvl="1" indent="-457200">
              <a:buFont typeface="Arial" charset="0"/>
              <a:buChar char="•"/>
            </a:pPr>
            <a:r>
              <a:rPr lang="en-US" sz="2800" dirty="0"/>
              <a:t>As a Bayesian you can compare support for two competing hypotheses. </a:t>
            </a:r>
          </a:p>
          <a:p>
            <a:pPr lvl="1"/>
            <a:endParaRPr lang="en-US" sz="2800" dirty="0"/>
          </a:p>
          <a:p>
            <a:pPr lvl="1"/>
            <a:endParaRPr lang="en-US" sz="2800" dirty="0"/>
          </a:p>
        </p:txBody>
      </p:sp>
    </p:spTree>
    <p:extLst>
      <p:ext uri="{BB962C8B-B14F-4D97-AF65-F5344CB8AC3E}">
        <p14:creationId xmlns:p14="http://schemas.microsoft.com/office/powerpoint/2010/main" val="4213732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What is a p-value?</a:t>
            </a:r>
          </a:p>
        </p:txBody>
      </p:sp>
      <p:sp>
        <p:nvSpPr>
          <p:cNvPr id="4" name="Rectangle 3"/>
          <p:cNvSpPr/>
          <p:nvPr/>
        </p:nvSpPr>
        <p:spPr>
          <a:xfrm>
            <a:off x="468643" y="1107407"/>
            <a:ext cx="11522243" cy="954107"/>
          </a:xfrm>
          <a:prstGeom prst="rect">
            <a:avLst/>
          </a:prstGeom>
        </p:spPr>
        <p:txBody>
          <a:bodyPr wrap="square">
            <a:spAutoFit/>
          </a:bodyPr>
          <a:lstStyle/>
          <a:p>
            <a:r>
              <a:rPr lang="en-US" sz="2800" dirty="0">
                <a:solidFill>
                  <a:srgbClr val="222222"/>
                </a:solidFill>
                <a:latin typeface="Roboto" charset="0"/>
              </a:rPr>
              <a:t>Is the probability of finding the observed, or more extreme, statistic when the null hypothesis is true (generating the data).</a:t>
            </a:r>
            <a:endParaRPr lang="en-US" sz="2800" dirty="0"/>
          </a:p>
        </p:txBody>
      </p:sp>
      <p:grpSp>
        <p:nvGrpSpPr>
          <p:cNvPr id="11" name="Group 10">
            <a:extLst>
              <a:ext uri="{FF2B5EF4-FFF2-40B4-BE49-F238E27FC236}">
                <a16:creationId xmlns:a16="http://schemas.microsoft.com/office/drawing/2014/main" id="{6BDC10BC-69B2-1C48-879F-6B505F41AD24}"/>
              </a:ext>
            </a:extLst>
          </p:cNvPr>
          <p:cNvGrpSpPr/>
          <p:nvPr/>
        </p:nvGrpSpPr>
        <p:grpSpPr>
          <a:xfrm>
            <a:off x="572937" y="2459640"/>
            <a:ext cx="10600477" cy="4022935"/>
            <a:chOff x="572937" y="2459640"/>
            <a:chExt cx="10600477" cy="402293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CCEEDC-9F7A-9447-B95B-78DAFFB4B62E}"/>
                    </a:ext>
                  </a:extLst>
                </p:cNvPr>
                <p:cNvSpPr/>
                <p:nvPr/>
              </p:nvSpPr>
              <p:spPr>
                <a:xfrm>
                  <a:off x="7959264" y="3631211"/>
                  <a:ext cx="321415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charset="0"/>
                                <a:ea typeface="Cambria Math" charset="0"/>
                                <a:cs typeface="Cambria Math" charset="0"/>
                              </a:rPr>
                              <m:t>𝜒</m:t>
                            </m:r>
                          </m:e>
                          <m:sup>
                            <m:r>
                              <a:rPr lang="en-US" sz="2800" i="1">
                                <a:latin typeface="Cambria Math" charset="0"/>
                              </a:rPr>
                              <m:t>2</m:t>
                            </m:r>
                          </m:sup>
                        </m:sSup>
                        <m:r>
                          <a:rPr lang="en-US" sz="2800" i="1">
                            <a:latin typeface="Cambria Math" charset="0"/>
                          </a:rPr>
                          <m:t>=</m:t>
                        </m:r>
                        <m:nary>
                          <m:naryPr>
                            <m:chr m:val="∑"/>
                            <m:ctrlPr>
                              <a:rPr lang="is-IS" sz="2800" i="1">
                                <a:latin typeface="Cambria Math" panose="02040503050406030204" pitchFamily="18" charset="0"/>
                              </a:rPr>
                            </m:ctrlPr>
                          </m:naryPr>
                          <m:sub>
                            <m:r>
                              <m:rPr>
                                <m:brk m:alnAt="23"/>
                              </m:rPr>
                              <a:rPr lang="en-US" sz="2800" i="1">
                                <a:latin typeface="Cambria Math" charset="0"/>
                              </a:rPr>
                              <m:t>𝑖</m:t>
                            </m:r>
                            <m:r>
                              <a:rPr lang="en-US" sz="2800" i="1">
                                <a:latin typeface="Cambria Math" charset="0"/>
                              </a:rPr>
                              <m:t>=1</m:t>
                            </m:r>
                          </m:sub>
                          <m:sup>
                            <m:r>
                              <a:rPr lang="en-US" sz="2800" i="1">
                                <a:latin typeface="Cambria Math" charset="0"/>
                              </a:rPr>
                              <m:t>𝑛</m:t>
                            </m:r>
                          </m:sup>
                          <m:e>
                            <m:f>
                              <m:fPr>
                                <m:ctrlPr>
                                  <a:rPr lang="mr-IN" sz="2800" i="1">
                                    <a:latin typeface="Cambria Math" panose="02040503050406030204" pitchFamily="18" charset="0"/>
                                  </a:rPr>
                                </m:ctrlPr>
                              </m:fPr>
                              <m:num>
                                <m:sSup>
                                  <m:sSupPr>
                                    <m:ctrlPr>
                                      <a:rPr lang="mr-IN" sz="2800" i="1">
                                        <a:latin typeface="Cambria Math" panose="02040503050406030204" pitchFamily="18" charset="0"/>
                                      </a:rPr>
                                    </m:ctrlPr>
                                  </m:sSupPr>
                                  <m:e>
                                    <m:d>
                                      <m:dPr>
                                        <m:ctrlPr>
                                          <a:rPr lang="mr-IN"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𝑂</m:t>
                                            </m:r>
                                          </m:e>
                                          <m:sub>
                                            <m:r>
                                              <a:rPr lang="en-US" sz="2800" i="1">
                                                <a:latin typeface="Cambria Math" charset="0"/>
                                              </a:rPr>
                                              <m:t>𝑖</m:t>
                                            </m:r>
                                          </m:sub>
                                        </m:sSub>
                                        <m:r>
                                          <a:rPr lang="en-US" sz="2800" i="1">
                                            <a:latin typeface="Cambria Math" charset="0"/>
                                          </a:rPr>
                                          <m:t>−</m:t>
                                        </m:r>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e>
                                    </m:d>
                                  </m:e>
                                  <m:sup>
                                    <m:r>
                                      <a:rPr lang="en-US" sz="2800" i="1">
                                        <a:latin typeface="Cambria Math" charset="0"/>
                                      </a:rPr>
                                      <m:t>2</m:t>
                                    </m:r>
                                  </m:sup>
                                </m:sSup>
                              </m:num>
                              <m:den>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𝑖</m:t>
                                    </m:r>
                                  </m:sub>
                                </m:sSub>
                              </m:den>
                            </m:f>
                          </m:e>
                        </m:nary>
                      </m:oMath>
                    </m:oMathPara>
                  </a14:m>
                  <a:endParaRPr lang="en-US" sz="2800" dirty="0"/>
                </a:p>
              </p:txBody>
            </p:sp>
          </mc:Choice>
          <mc:Fallback xmlns="">
            <p:sp>
              <p:nvSpPr>
                <p:cNvPr id="6" name="Rectangle 5">
                  <a:extLst>
                    <a:ext uri="{FF2B5EF4-FFF2-40B4-BE49-F238E27FC236}">
                      <a16:creationId xmlns:a16="http://schemas.microsoft.com/office/drawing/2014/main" id="{F7CCEEDC-9F7A-9447-B95B-78DAFFB4B62E}"/>
                    </a:ext>
                  </a:extLst>
                </p:cNvPr>
                <p:cNvSpPr>
                  <a:spLocks noRot="1" noChangeAspect="1" noMove="1" noResize="1" noEditPoints="1" noAdjustHandles="1" noChangeArrowheads="1" noChangeShapeType="1" noTextEdit="1"/>
                </p:cNvSpPr>
                <p:nvPr/>
              </p:nvSpPr>
              <p:spPr>
                <a:xfrm>
                  <a:off x="7959264" y="3631211"/>
                  <a:ext cx="3214150" cy="1268552"/>
                </a:xfrm>
                <a:prstGeom prst="rect">
                  <a:avLst/>
                </a:prstGeom>
                <a:blipFill>
                  <a:blip r:embed="rId2"/>
                  <a:stretch>
                    <a:fillRect l="-10630" t="-108000" b="-164000"/>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036184B-C663-C44B-940D-0416FA90882B}"/>
                </a:ext>
              </a:extLst>
            </p:cNvPr>
            <p:cNvGrpSpPr/>
            <p:nvPr/>
          </p:nvGrpSpPr>
          <p:grpSpPr>
            <a:xfrm>
              <a:off x="572937" y="2459640"/>
              <a:ext cx="6513848" cy="4022935"/>
              <a:chOff x="572937" y="2459640"/>
              <a:chExt cx="6513848" cy="4022935"/>
            </a:xfrm>
          </p:grpSpPr>
          <p:pic>
            <p:nvPicPr>
              <p:cNvPr id="7" name="Picture 6">
                <a:extLst>
                  <a:ext uri="{FF2B5EF4-FFF2-40B4-BE49-F238E27FC236}">
                    <a16:creationId xmlns:a16="http://schemas.microsoft.com/office/drawing/2014/main" id="{D99C80AA-D8E0-6F4C-A438-2BCA971D7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37" y="2459640"/>
                <a:ext cx="6513848" cy="4022935"/>
              </a:xfrm>
              <a:prstGeom prst="rect">
                <a:avLst/>
              </a:prstGeom>
            </p:spPr>
          </p:pic>
          <p:sp>
            <p:nvSpPr>
              <p:cNvPr id="8" name="Right Brace 7">
                <a:extLst>
                  <a:ext uri="{FF2B5EF4-FFF2-40B4-BE49-F238E27FC236}">
                    <a16:creationId xmlns:a16="http://schemas.microsoft.com/office/drawing/2014/main" id="{4FA08B6B-987A-1B4E-B032-43D9FD6ACAFA}"/>
                  </a:ext>
                </a:extLst>
              </p:cNvPr>
              <p:cNvSpPr/>
              <p:nvPr/>
            </p:nvSpPr>
            <p:spPr>
              <a:xfrm>
                <a:off x="2795239" y="2802673"/>
                <a:ext cx="267629" cy="1538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6F0DF0F-6DA9-7344-91D4-36A1A08D76F7}"/>
                  </a:ext>
                </a:extLst>
              </p:cNvPr>
              <p:cNvSpPr txBox="1"/>
              <p:nvPr/>
            </p:nvSpPr>
            <p:spPr>
              <a:xfrm>
                <a:off x="3266720" y="3031047"/>
                <a:ext cx="3820065" cy="1200329"/>
              </a:xfrm>
              <a:prstGeom prst="rect">
                <a:avLst/>
              </a:prstGeom>
              <a:noFill/>
            </p:spPr>
            <p:txBody>
              <a:bodyPr wrap="square" rtlCol="0">
                <a:spAutoFit/>
              </a:bodyPr>
              <a:lstStyle/>
              <a:p>
                <a:r>
                  <a:rPr lang="en-US" dirty="0"/>
                  <a:t>Number of women on titanic who survived (first column) or died (second column) in first, second, third, or crew classes (rows 1:4 respectively). </a:t>
                </a:r>
              </a:p>
            </p:txBody>
          </p:sp>
        </p:grpSp>
      </p:grpSp>
    </p:spTree>
    <p:extLst>
      <p:ext uri="{BB962C8B-B14F-4D97-AF65-F5344CB8AC3E}">
        <p14:creationId xmlns:p14="http://schemas.microsoft.com/office/powerpoint/2010/main" val="80479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Misconceptions about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4031873"/>
          </a:xfrm>
          <a:prstGeom prst="rect">
            <a:avLst/>
          </a:prstGeom>
        </p:spPr>
        <p:txBody>
          <a:bodyPr wrap="square">
            <a:spAutoFit/>
          </a:bodyPr>
          <a:lstStyle/>
          <a:p>
            <a:r>
              <a:rPr lang="en-US" sz="2400" dirty="0">
                <a:solidFill>
                  <a:srgbClr val="202122"/>
                </a:solidFill>
                <a:latin typeface="Arial" panose="020B0604020202020204" pitchFamily="34" charset="0"/>
              </a:rPr>
              <a:t>The p-value is not the probability that the observed statistic is due to random chance.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your alternative is false.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A p-value is not the probability that the null hypothesis is true.</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The magnitude of the p-value does not indicate the importance of an effect. Statistical significance does not equate to biological significance.</a:t>
            </a:r>
            <a:endParaRPr lang="en-US" sz="2400" baseline="30000" dirty="0">
              <a:solidFill>
                <a:srgbClr val="0645AD"/>
              </a:solidFill>
              <a:latin typeface="Arial" panose="020B0604020202020204" pitchFamily="34" charset="0"/>
            </a:endParaRPr>
          </a:p>
          <a:p>
            <a:endParaRPr lang="en-US" sz="2400" baseline="30000" dirty="0">
              <a:solidFill>
                <a:srgbClr val="0645AD"/>
              </a:solidFill>
              <a:latin typeface="Arial" panose="020B0604020202020204" pitchFamily="34" charset="0"/>
            </a:endParaRPr>
          </a:p>
          <a:p>
            <a:r>
              <a:rPr lang="en-US" sz="2400" dirty="0">
                <a:solidFill>
                  <a:srgbClr val="202122"/>
                </a:solidFill>
                <a:latin typeface="Arial" panose="020B0604020202020204" pitchFamily="34" charset="0"/>
              </a:rPr>
              <a:t>Studies with p-values on opposite sides of 0.05 are equally “correct”.</a:t>
            </a:r>
            <a:endParaRPr lang="en-US" sz="240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01185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Thoughts</a:t>
            </a:r>
          </a:p>
        </p:txBody>
      </p:sp>
      <p:sp>
        <p:nvSpPr>
          <p:cNvPr id="4" name="TextBox 3">
            <a:extLst>
              <a:ext uri="{FF2B5EF4-FFF2-40B4-BE49-F238E27FC236}">
                <a16:creationId xmlns:a16="http://schemas.microsoft.com/office/drawing/2014/main" id="{1B70E5C5-0152-B449-378A-9EF4BADBD40D}"/>
              </a:ext>
            </a:extLst>
          </p:cNvPr>
          <p:cNvSpPr txBox="1"/>
          <p:nvPr/>
        </p:nvSpPr>
        <p:spPr>
          <a:xfrm>
            <a:off x="450376" y="1187355"/>
            <a:ext cx="10832652" cy="2308324"/>
          </a:xfrm>
          <a:prstGeom prst="rect">
            <a:avLst/>
          </a:prstGeom>
          <a:noFill/>
        </p:spPr>
        <p:txBody>
          <a:bodyPr wrap="square" rtlCol="0">
            <a:spAutoFit/>
          </a:bodyPr>
          <a:lstStyle/>
          <a:p>
            <a:r>
              <a:rPr lang="en-US" sz="2400" dirty="0"/>
              <a:t>A drug company has just developed a new drug </a:t>
            </a:r>
            <a:r>
              <a:rPr lang="en-US" sz="2400" dirty="0" err="1"/>
              <a:t>Naquadah</a:t>
            </a:r>
            <a:r>
              <a:rPr lang="en-US" sz="2400" dirty="0"/>
              <a:t>. This drug is tailored to treat a terminal illness the company reports that their drug increases life span in people who are diagnosed with diseases with a p-value of 1.9x10</a:t>
            </a:r>
            <a:r>
              <a:rPr lang="en-US" sz="2400" baseline="30000" dirty="0"/>
              <a:t>-9</a:t>
            </a:r>
            <a:r>
              <a:rPr lang="en-US" sz="2400" dirty="0"/>
              <a:t>. Unfortunately this drug is very expensive and the prescribed treatment regime would run approximately $40,000 per patient. Should your insurer pay for this drug if you are diagnosed with the diseases.</a:t>
            </a:r>
          </a:p>
        </p:txBody>
      </p:sp>
      <p:pic>
        <p:nvPicPr>
          <p:cNvPr id="8" name="Picture 7">
            <a:extLst>
              <a:ext uri="{FF2B5EF4-FFF2-40B4-BE49-F238E27FC236}">
                <a16:creationId xmlns:a16="http://schemas.microsoft.com/office/drawing/2014/main" id="{C73F9BF6-C213-6160-625A-1337F0860668}"/>
              </a:ext>
            </a:extLst>
          </p:cNvPr>
          <p:cNvPicPr>
            <a:picLocks noChangeAspect="1"/>
          </p:cNvPicPr>
          <p:nvPr/>
        </p:nvPicPr>
        <p:blipFill>
          <a:blip r:embed="rId2"/>
          <a:stretch>
            <a:fillRect/>
          </a:stretch>
        </p:blipFill>
        <p:spPr>
          <a:xfrm>
            <a:off x="3394674" y="3178033"/>
            <a:ext cx="4753039" cy="3679967"/>
          </a:xfrm>
          <a:prstGeom prst="rect">
            <a:avLst/>
          </a:prstGeom>
        </p:spPr>
      </p:pic>
    </p:spTree>
    <p:extLst>
      <p:ext uri="{BB962C8B-B14F-4D97-AF65-F5344CB8AC3E}">
        <p14:creationId xmlns:p14="http://schemas.microsoft.com/office/powerpoint/2010/main" val="3130391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rgbClr val="FF0000"/>
                </a:solidFill>
              </a:rPr>
              <a:t>There are many ways of calculating p-values</a:t>
            </a:r>
          </a:p>
        </p:txBody>
      </p:sp>
      <p:sp>
        <p:nvSpPr>
          <p:cNvPr id="3" name="Rectangle 2">
            <a:extLst>
              <a:ext uri="{FF2B5EF4-FFF2-40B4-BE49-F238E27FC236}">
                <a16:creationId xmlns:a16="http://schemas.microsoft.com/office/drawing/2014/main" id="{221BCD65-3244-1340-98F4-015FC84107E2}"/>
              </a:ext>
            </a:extLst>
          </p:cNvPr>
          <p:cNvSpPr/>
          <p:nvPr/>
        </p:nvSpPr>
        <p:spPr>
          <a:xfrm>
            <a:off x="443345" y="1176010"/>
            <a:ext cx="11388436" cy="2677656"/>
          </a:xfrm>
          <a:prstGeom prst="rect">
            <a:avLst/>
          </a:prstGeom>
        </p:spPr>
        <p:txBody>
          <a:bodyPr wrap="square">
            <a:spAutoFit/>
          </a:bodyPr>
          <a:lstStyle/>
          <a:p>
            <a:r>
              <a:rPr lang="en-US" sz="2400" dirty="0">
                <a:solidFill>
                  <a:srgbClr val="202122"/>
                </a:solidFill>
                <a:latin typeface="Arial" panose="020B0604020202020204" pitchFamily="34" charset="0"/>
              </a:rPr>
              <a:t>Traditional statistical tests</a:t>
            </a:r>
          </a:p>
          <a:p>
            <a:endParaRPr lang="en-US" sz="2400" dirty="0">
              <a:solidFill>
                <a:srgbClr val="202122"/>
              </a:solidFill>
              <a:latin typeface="Arial" panose="020B0604020202020204" pitchFamily="34" charset="0"/>
            </a:endParaRPr>
          </a:p>
          <a:p>
            <a:r>
              <a:rPr lang="en-US" sz="2400" dirty="0">
                <a:solidFill>
                  <a:srgbClr val="202122"/>
                </a:solidFill>
                <a:latin typeface="Arial" panose="020B0604020202020204" pitchFamily="34" charset="0"/>
              </a:rPr>
              <a:t>For many questions/experiments there isn’t a ready made statistical test.</a:t>
            </a:r>
          </a:p>
          <a:p>
            <a:r>
              <a:rPr lang="en-US" sz="2400" dirty="0">
                <a:solidFill>
                  <a:srgbClr val="202122"/>
                </a:solidFill>
                <a:effectLst/>
                <a:latin typeface="Arial" panose="020B0604020202020204" pitchFamily="34" charset="0"/>
              </a:rPr>
              <a:t> - Randomization of datasets</a:t>
            </a:r>
          </a:p>
          <a:p>
            <a:r>
              <a:rPr lang="en-US" sz="2400" dirty="0">
                <a:solidFill>
                  <a:srgbClr val="202122"/>
                </a:solidFill>
                <a:latin typeface="Arial" panose="020B0604020202020204" pitchFamily="34" charset="0"/>
              </a:rPr>
              <a:t> - Comparison to simulated datasets</a:t>
            </a:r>
          </a:p>
          <a:p>
            <a:endParaRPr lang="en-US" sz="2400" dirty="0">
              <a:solidFill>
                <a:srgbClr val="202122"/>
              </a:solidFill>
              <a:latin typeface="Arial" panose="020B0604020202020204" pitchFamily="34" charset="0"/>
            </a:endParaRPr>
          </a:p>
          <a:p>
            <a:r>
              <a:rPr lang="en-US" sz="2400" b="1" dirty="0">
                <a:solidFill>
                  <a:srgbClr val="202122"/>
                </a:solidFill>
                <a:effectLst/>
                <a:latin typeface="Arial" panose="020B0604020202020204" pitchFamily="34" charset="0"/>
              </a:rPr>
              <a:t>I will ask questions about p-values on tests! </a:t>
            </a:r>
          </a:p>
        </p:txBody>
      </p:sp>
    </p:spTree>
    <p:extLst>
      <p:ext uri="{BB962C8B-B14F-4D97-AF65-F5344CB8AC3E}">
        <p14:creationId xmlns:p14="http://schemas.microsoft.com/office/powerpoint/2010/main" val="1073502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Type I versus Type II Error</a:t>
            </a:r>
          </a:p>
        </p:txBody>
      </p:sp>
      <p:sp>
        <p:nvSpPr>
          <p:cNvPr id="4" name="Rectangle 3"/>
          <p:cNvSpPr/>
          <p:nvPr/>
        </p:nvSpPr>
        <p:spPr>
          <a:xfrm>
            <a:off x="237995" y="1161821"/>
            <a:ext cx="11786991" cy="4401205"/>
          </a:xfrm>
          <a:prstGeom prst="rect">
            <a:avLst/>
          </a:prstGeom>
        </p:spPr>
        <p:txBody>
          <a:bodyPr wrap="square">
            <a:spAutoFit/>
          </a:bodyPr>
          <a:lstStyle/>
          <a:p>
            <a:r>
              <a:rPr lang="en-US" sz="2800" dirty="0"/>
              <a:t>Type I error refers to rejecting a true null hypothesis </a:t>
            </a:r>
          </a:p>
          <a:p>
            <a:endParaRPr lang="en-US" sz="2800" dirty="0"/>
          </a:p>
          <a:p>
            <a:r>
              <a:rPr lang="en-US" sz="2800" dirty="0"/>
              <a:t>Type II error refers to failing to reject a false null hypothesis </a:t>
            </a:r>
          </a:p>
          <a:p>
            <a:endParaRPr lang="en-US" sz="2800" dirty="0"/>
          </a:p>
          <a:p>
            <a:r>
              <a:rPr lang="en-US" sz="2800" dirty="0"/>
              <a:t>Power is a description of our probability of rejecting a false null hypothesis </a:t>
            </a:r>
          </a:p>
          <a:p>
            <a:endParaRPr lang="en-US" sz="2800" dirty="0"/>
          </a:p>
          <a:p>
            <a:r>
              <a:rPr lang="en-US" sz="2800" dirty="0"/>
              <a:t>We usually set up statistical tests to avoid Type I errors, at the expense of possibly committing Type II errors </a:t>
            </a:r>
          </a:p>
          <a:p>
            <a:pPr lvl="1"/>
            <a:endParaRPr lang="en-US" sz="2800" dirty="0"/>
          </a:p>
          <a:p>
            <a:pPr lvl="1"/>
            <a:endParaRPr lang="en-US" sz="2800" dirty="0"/>
          </a:p>
        </p:txBody>
      </p:sp>
      <p:sp>
        <p:nvSpPr>
          <p:cNvPr id="3" name="TextBox 2"/>
          <p:cNvSpPr txBox="1"/>
          <p:nvPr/>
        </p:nvSpPr>
        <p:spPr>
          <a:xfrm>
            <a:off x="576197" y="5204157"/>
            <a:ext cx="6726477" cy="1077218"/>
          </a:xfrm>
          <a:prstGeom prst="rect">
            <a:avLst/>
          </a:prstGeom>
          <a:noFill/>
        </p:spPr>
        <p:txBody>
          <a:bodyPr wrap="square" rtlCol="0">
            <a:spAutoFit/>
          </a:bodyPr>
          <a:lstStyle/>
          <a:p>
            <a:r>
              <a:rPr lang="en-US" sz="3200" b="1" dirty="0">
                <a:solidFill>
                  <a:srgbClr val="C00000"/>
                </a:solidFill>
              </a:rPr>
              <a:t>Type I error = FALSE POSITIVE</a:t>
            </a:r>
          </a:p>
          <a:p>
            <a:r>
              <a:rPr lang="en-US" sz="3200" b="1" dirty="0">
                <a:solidFill>
                  <a:srgbClr val="C00000"/>
                </a:solidFill>
              </a:rPr>
              <a:t>1 </a:t>
            </a:r>
            <a:r>
              <a:rPr lang="mr-IN" sz="3200" b="1" dirty="0">
                <a:solidFill>
                  <a:srgbClr val="C00000"/>
                </a:solidFill>
              </a:rPr>
              <a:t>–</a:t>
            </a:r>
            <a:r>
              <a:rPr lang="en-US" sz="3200" b="1" dirty="0">
                <a:solidFill>
                  <a:srgbClr val="C00000"/>
                </a:solidFill>
              </a:rPr>
              <a:t> Type 2 error = POWER</a:t>
            </a:r>
          </a:p>
        </p:txBody>
      </p:sp>
    </p:spTree>
    <p:extLst>
      <p:ext uri="{BB962C8B-B14F-4D97-AF65-F5344CB8AC3E}">
        <p14:creationId xmlns:p14="http://schemas.microsoft.com/office/powerpoint/2010/main" val="5474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Parameter, estimates, sampling considerations</a:t>
            </a:r>
          </a:p>
        </p:txBody>
      </p:sp>
      <p:sp>
        <p:nvSpPr>
          <p:cNvPr id="4" name="Rectangle 3"/>
          <p:cNvSpPr/>
          <p:nvPr/>
        </p:nvSpPr>
        <p:spPr>
          <a:xfrm>
            <a:off x="496056" y="1148856"/>
            <a:ext cx="11428722" cy="5940088"/>
          </a:xfrm>
          <a:prstGeom prst="rect">
            <a:avLst/>
          </a:prstGeom>
        </p:spPr>
        <p:txBody>
          <a:bodyPr wrap="square">
            <a:spAutoFit/>
          </a:bodyPr>
          <a:lstStyle/>
          <a:p>
            <a:pPr fontAlgn="base"/>
            <a:r>
              <a:rPr lang="en-US" sz="3200" b="1" dirty="0"/>
              <a:t>Parameter</a:t>
            </a:r>
            <a:r>
              <a:rPr lang="en-US" sz="3200" dirty="0"/>
              <a:t>: Population-level variables we are trying to estimate </a:t>
            </a:r>
          </a:p>
          <a:p>
            <a:pPr fontAlgn="base"/>
            <a:endParaRPr lang="en-US" sz="2000" dirty="0"/>
          </a:p>
          <a:p>
            <a:pPr fontAlgn="base"/>
            <a:r>
              <a:rPr lang="en-US" sz="3200" b="1" dirty="0"/>
              <a:t>Estimate or Statistic</a:t>
            </a:r>
            <a:r>
              <a:rPr lang="en-US" sz="3200" dirty="0"/>
              <a:t>: The value of the parameter inferred from the sample </a:t>
            </a:r>
          </a:p>
          <a:p>
            <a:pPr fontAlgn="base"/>
            <a:endParaRPr lang="en-US" sz="2000" dirty="0"/>
          </a:p>
          <a:p>
            <a:pPr fontAlgn="base"/>
            <a:r>
              <a:rPr lang="en-US" sz="3200" b="1" dirty="0"/>
              <a:t>Bias</a:t>
            </a:r>
            <a:r>
              <a:rPr lang="en-US" sz="3200" dirty="0"/>
              <a:t>: If something about the sampling or measuring procedure causes the sample to systematically misrepresent the population. </a:t>
            </a:r>
          </a:p>
          <a:p>
            <a:pPr fontAlgn="base"/>
            <a:endParaRPr lang="en-US" sz="2000" dirty="0"/>
          </a:p>
          <a:p>
            <a:pPr fontAlgn="base"/>
            <a:r>
              <a:rPr lang="en-US" sz="3200" b="1" dirty="0"/>
              <a:t>Precision</a:t>
            </a:r>
            <a:r>
              <a:rPr lang="en-US" sz="3200" dirty="0"/>
              <a:t>: How tightly grouped are the estimates.</a:t>
            </a:r>
          </a:p>
          <a:p>
            <a:pPr fontAlgn="base"/>
            <a:endParaRPr lang="en-US" sz="3200" dirty="0"/>
          </a:p>
          <a:p>
            <a:pPr fontAlgn="base"/>
            <a:r>
              <a:rPr lang="en-US" sz="3200" b="1" dirty="0"/>
              <a:t>Accuracy</a:t>
            </a:r>
            <a:r>
              <a:rPr lang="en-US" sz="3200" dirty="0"/>
              <a:t>: How close estimates are to the true value.</a:t>
            </a:r>
          </a:p>
          <a:p>
            <a:pPr fontAlgn="base"/>
            <a:endParaRPr lang="en-US" sz="3200" dirty="0"/>
          </a:p>
          <a:p>
            <a:pPr fontAlgn="base"/>
            <a:endParaRPr lang="en-US" sz="3200" dirty="0"/>
          </a:p>
        </p:txBody>
      </p:sp>
    </p:spTree>
    <p:extLst>
      <p:ext uri="{BB962C8B-B14F-4D97-AF65-F5344CB8AC3E}">
        <p14:creationId xmlns:p14="http://schemas.microsoft.com/office/powerpoint/2010/main" val="6984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0BC4CE-6946-4FF5-E42F-005A17D8FEA7}"/>
              </a:ext>
            </a:extLst>
          </p:cNvPr>
          <p:cNvSpPr/>
          <p:nvPr/>
        </p:nvSpPr>
        <p:spPr>
          <a:xfrm>
            <a:off x="444249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931733FB-A54F-C3FB-FDD4-632FFE21329E}"/>
              </a:ext>
            </a:extLst>
          </p:cNvPr>
          <p:cNvSpPr/>
          <p:nvPr/>
        </p:nvSpPr>
        <p:spPr>
          <a:xfrm>
            <a:off x="4442493" y="4198518"/>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8B59458-0197-C028-E238-2F481573FFA5}"/>
              </a:ext>
            </a:extLst>
          </p:cNvPr>
          <p:cNvSpPr/>
          <p:nvPr/>
        </p:nvSpPr>
        <p:spPr>
          <a:xfrm>
            <a:off x="8507583" y="4229259"/>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6CC12F1E-1A8B-B7D8-F4AC-A2F564D940AA}"/>
              </a:ext>
            </a:extLst>
          </p:cNvPr>
          <p:cNvSpPr/>
          <p:nvPr/>
        </p:nvSpPr>
        <p:spPr>
          <a:xfrm>
            <a:off x="8507583" y="1291147"/>
            <a:ext cx="1334317" cy="494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87489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Accuracy vs Precision</a:t>
            </a:r>
          </a:p>
        </p:txBody>
      </p:sp>
      <p:pic>
        <p:nvPicPr>
          <p:cNvPr id="1026" name="Picture 2" descr="Precision and accuracy in glacial geology - AntarcticGlaciers.org">
            <a:extLst>
              <a:ext uri="{FF2B5EF4-FFF2-40B4-BE49-F238E27FC236}">
                <a16:creationId xmlns:a16="http://schemas.microsoft.com/office/drawing/2014/main" id="{403E7578-E827-CD71-1D2D-85FCEE343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581" y="1038931"/>
            <a:ext cx="8582837" cy="573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7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My View on Graduate Courses</a:t>
            </a:r>
          </a:p>
        </p:txBody>
      </p:sp>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6</a:t>
            </a:fld>
            <a:endParaRPr lang="en-US"/>
          </a:p>
        </p:txBody>
      </p:sp>
      <p:sp>
        <p:nvSpPr>
          <p:cNvPr id="5" name="TextBox 4">
            <a:extLst>
              <a:ext uri="{FF2B5EF4-FFF2-40B4-BE49-F238E27FC236}">
                <a16:creationId xmlns:a16="http://schemas.microsoft.com/office/drawing/2014/main" id="{E2829647-9B91-97B4-433D-19242411D50B}"/>
              </a:ext>
            </a:extLst>
          </p:cNvPr>
          <p:cNvSpPr txBox="1"/>
          <p:nvPr/>
        </p:nvSpPr>
        <p:spPr>
          <a:xfrm>
            <a:off x="225491" y="1120370"/>
            <a:ext cx="11741017" cy="4278094"/>
          </a:xfrm>
          <a:prstGeom prst="rect">
            <a:avLst/>
          </a:prstGeom>
          <a:noFill/>
        </p:spPr>
        <p:txBody>
          <a:bodyPr wrap="square" rtlCol="0">
            <a:spAutoFit/>
          </a:bodyPr>
          <a:lstStyle/>
          <a:p>
            <a:pPr marL="571500" indent="-571500">
              <a:buFont typeface="Arial" panose="020B0604020202020204" pitchFamily="34" charset="0"/>
              <a:buChar char="•"/>
            </a:pPr>
            <a:r>
              <a:rPr lang="en-US" sz="2400" dirty="0"/>
              <a:t>Graduate courses should open the door for you to become an expert in a field.</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r>
              <a:rPr lang="en-US" sz="2400" dirty="0"/>
              <a:t>However, you shouldn't need to become an expert to do well. Not every class is super central to your research.</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r>
              <a:rPr lang="en-US" sz="2400" dirty="0"/>
              <a:t>Therefore, I'm going to expose you to a lot of material and hope to really challenge you with some of the problems we solve. However, you can earn an A if you put forth an appropriate and reasonable effort</a:t>
            </a:r>
            <a:r>
              <a:rPr lang="en-US" sz="3200" dirty="0"/>
              <a:t>.</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r>
              <a:rPr lang="en-US" sz="2400" dirty="0"/>
              <a:t>I hope that some of you embrace the skills that I am teaching you, as I believe they can be crucial to becoming an outstanding scientist.</a:t>
            </a:r>
          </a:p>
        </p:txBody>
      </p:sp>
    </p:spTree>
    <p:extLst>
      <p:ext uri="{BB962C8B-B14F-4D97-AF65-F5344CB8AC3E}">
        <p14:creationId xmlns:p14="http://schemas.microsoft.com/office/powerpoint/2010/main" val="3583641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Experimental vs observational studies</a:t>
            </a:r>
          </a:p>
        </p:txBody>
      </p:sp>
      <p:sp>
        <p:nvSpPr>
          <p:cNvPr id="6" name="Rectangle 5"/>
          <p:cNvSpPr/>
          <p:nvPr/>
        </p:nvSpPr>
        <p:spPr>
          <a:xfrm>
            <a:off x="242170" y="1086291"/>
            <a:ext cx="11519770" cy="3539430"/>
          </a:xfrm>
          <a:prstGeom prst="rect">
            <a:avLst/>
          </a:prstGeom>
        </p:spPr>
        <p:txBody>
          <a:bodyPr wrap="square">
            <a:spAutoFit/>
          </a:bodyPr>
          <a:lstStyle/>
          <a:p>
            <a:pPr marL="457200" indent="-457200" fontAlgn="base">
              <a:buFont typeface="Arial" charset="0"/>
              <a:buChar char="•"/>
            </a:pPr>
            <a:r>
              <a:rPr lang="en-US" sz="3200" dirty="0"/>
              <a:t>Does caloric restriction increase lifespan in mice? </a:t>
            </a:r>
          </a:p>
          <a:p>
            <a:pPr marL="457200" indent="-457200" fontAlgn="base">
              <a:buFont typeface="Arial" charset="0"/>
              <a:buChar char="•"/>
            </a:pPr>
            <a:r>
              <a:rPr lang="en-US" sz="3200" dirty="0"/>
              <a:t>Is global warming caused by human activities? </a:t>
            </a:r>
          </a:p>
          <a:p>
            <a:pPr marL="457200" indent="-457200" fontAlgn="base">
              <a:buFont typeface="Arial" charset="0"/>
              <a:buChar char="•"/>
            </a:pPr>
            <a:r>
              <a:rPr lang="en-US" sz="3200" dirty="0"/>
              <a:t>Does smoking cause lung cancer in humans? </a:t>
            </a:r>
          </a:p>
          <a:p>
            <a:pPr marL="457200" indent="-457200" fontAlgn="base">
              <a:buFont typeface="Arial" charset="0"/>
              <a:buChar char="•"/>
            </a:pPr>
            <a:r>
              <a:rPr lang="en-US" sz="3200" dirty="0"/>
              <a:t>Does parasite infection reduce mating success of beetles? </a:t>
            </a:r>
          </a:p>
          <a:p>
            <a:pPr marL="457200" indent="-457200" fontAlgn="base">
              <a:buFont typeface="Arial" charset="0"/>
              <a:buChar char="•"/>
            </a:pPr>
            <a:r>
              <a:rPr lang="en-US" sz="3200" dirty="0"/>
              <a:t>Does oxytocin affect sexual attraction in humans? </a:t>
            </a:r>
          </a:p>
          <a:p>
            <a:pPr marL="457200" indent="-457200" fontAlgn="base">
              <a:buFont typeface="Arial" charset="0"/>
              <a:buChar char="•"/>
            </a:pPr>
            <a:r>
              <a:rPr lang="en-US" sz="3200" dirty="0"/>
              <a:t>Do sex chromosomes increase the rate of speciation?</a:t>
            </a:r>
          </a:p>
          <a:p>
            <a:pPr marL="457200" indent="-457200" fontAlgn="base">
              <a:buFont typeface="Arial" charset="0"/>
              <a:buChar char="•"/>
            </a:pPr>
            <a:r>
              <a:rPr lang="en-US" sz="3200" dirty="0"/>
              <a:t>Do chromosome fusions reduce fitness?</a:t>
            </a:r>
          </a:p>
        </p:txBody>
      </p:sp>
    </p:spTree>
    <p:extLst>
      <p:ext uri="{BB962C8B-B14F-4D97-AF65-F5344CB8AC3E}">
        <p14:creationId xmlns:p14="http://schemas.microsoft.com/office/powerpoint/2010/main" val="1229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Why should we summarize data?</a:t>
            </a:r>
          </a:p>
        </p:txBody>
      </p:sp>
      <p:sp>
        <p:nvSpPr>
          <p:cNvPr id="6" name="Rectangle 5"/>
          <p:cNvSpPr/>
          <p:nvPr/>
        </p:nvSpPr>
        <p:spPr>
          <a:xfrm>
            <a:off x="242170" y="1086291"/>
            <a:ext cx="11519770" cy="2862322"/>
          </a:xfrm>
          <a:prstGeom prst="rect">
            <a:avLst/>
          </a:prstGeom>
        </p:spPr>
        <p:txBody>
          <a:bodyPr wrap="square">
            <a:spAutoFit/>
          </a:bodyPr>
          <a:lstStyle/>
          <a:p>
            <a:pPr marL="457200" indent="-457200" fontAlgn="base">
              <a:buFont typeface="Arial" charset="0"/>
              <a:buChar char="•"/>
            </a:pPr>
            <a:r>
              <a:rPr lang="en-US" sz="3600" dirty="0"/>
              <a:t>Many datasets are simply too big to look at all values and form an impression? </a:t>
            </a:r>
          </a:p>
          <a:p>
            <a:pPr marL="457200" indent="-457200" fontAlgn="base">
              <a:buFont typeface="Arial" charset="0"/>
              <a:buChar char="•"/>
            </a:pPr>
            <a:endParaRPr lang="en-US" sz="3600" dirty="0"/>
          </a:p>
          <a:p>
            <a:pPr marL="457200" indent="-457200" fontAlgn="base">
              <a:buFont typeface="Arial" charset="0"/>
              <a:buChar char="•"/>
            </a:pPr>
            <a:r>
              <a:rPr lang="en-US" sz="3600" dirty="0"/>
              <a:t>Our impressions of small datasets are often misled by our tendency to look for patterns.</a:t>
            </a:r>
          </a:p>
        </p:txBody>
      </p:sp>
    </p:spTree>
    <p:extLst>
      <p:ext uri="{BB962C8B-B14F-4D97-AF65-F5344CB8AC3E}">
        <p14:creationId xmlns:p14="http://schemas.microsoft.com/office/powerpoint/2010/main" val="14802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Typical summary statistics</a:t>
            </a:r>
          </a:p>
        </p:txBody>
      </p:sp>
      <p:sp>
        <p:nvSpPr>
          <p:cNvPr id="6" name="Rectangle 5"/>
          <p:cNvSpPr/>
          <p:nvPr/>
        </p:nvSpPr>
        <p:spPr>
          <a:xfrm>
            <a:off x="242170" y="1086291"/>
            <a:ext cx="11519770" cy="4031873"/>
          </a:xfrm>
          <a:prstGeom prst="rect">
            <a:avLst/>
          </a:prstGeom>
        </p:spPr>
        <p:txBody>
          <a:bodyPr wrap="square">
            <a:spAutoFit/>
          </a:bodyPr>
          <a:lstStyle/>
          <a:p>
            <a:pPr marL="457200" indent="-457200" fontAlgn="base">
              <a:buFont typeface="Arial" charset="0"/>
              <a:buChar char="•"/>
            </a:pPr>
            <a:r>
              <a:rPr lang="en-US" sz="3200" b="1" dirty="0"/>
              <a:t>Mean:</a:t>
            </a:r>
            <a:r>
              <a:rPr lang="en-US" sz="3200" dirty="0"/>
              <a:t> Sum of the observations divided by the number of observations</a:t>
            </a:r>
          </a:p>
          <a:p>
            <a:pPr marL="457200" indent="-457200" fontAlgn="base">
              <a:buFont typeface="Arial" charset="0"/>
              <a:buChar char="•"/>
            </a:pPr>
            <a:endParaRPr lang="en-US" sz="3200" dirty="0"/>
          </a:p>
          <a:p>
            <a:pPr marL="457200" indent="-457200" fontAlgn="base">
              <a:buFont typeface="Arial" charset="0"/>
              <a:buChar char="•"/>
            </a:pPr>
            <a:r>
              <a:rPr lang="en-US" sz="3200" b="1" dirty="0"/>
              <a:t>Median:</a:t>
            </a:r>
            <a:r>
              <a:rPr lang="en-US" sz="3200" dirty="0"/>
              <a:t> The middle observation in a set of data</a:t>
            </a:r>
          </a:p>
          <a:p>
            <a:pPr marL="457200" indent="-457200" fontAlgn="base">
              <a:buFont typeface="Arial" charset="0"/>
              <a:buChar char="•"/>
            </a:pPr>
            <a:endParaRPr lang="en-US" sz="3200" dirty="0"/>
          </a:p>
          <a:p>
            <a:pPr marL="457200" indent="-457200" fontAlgn="base">
              <a:buFont typeface="Arial" charset="0"/>
              <a:buChar char="•"/>
            </a:pPr>
            <a:r>
              <a:rPr lang="en-US" sz="3200" b="1" dirty="0"/>
              <a:t>Variance:</a:t>
            </a:r>
            <a:r>
              <a:rPr lang="en-US" sz="3200" dirty="0"/>
              <a:t> The average squared deviation from the mean</a:t>
            </a:r>
          </a:p>
          <a:p>
            <a:pPr marL="457200" indent="-457200" fontAlgn="base">
              <a:buFont typeface="Arial" charset="0"/>
              <a:buChar char="•"/>
            </a:pPr>
            <a:endParaRPr lang="en-US" sz="3200" b="1" dirty="0"/>
          </a:p>
          <a:p>
            <a:pPr marL="457200" indent="-457200" fontAlgn="base">
              <a:buFont typeface="Arial" charset="0"/>
              <a:buChar char="•"/>
            </a:pPr>
            <a:r>
              <a:rPr lang="en-US" sz="3200" b="1" dirty="0"/>
              <a:t>Standard Deviation:</a:t>
            </a:r>
            <a:r>
              <a:rPr lang="en-US" sz="3200" dirty="0"/>
              <a:t> The square root of the variance </a:t>
            </a:r>
          </a:p>
        </p:txBody>
      </p:sp>
    </p:spTree>
    <p:extLst>
      <p:ext uri="{BB962C8B-B14F-4D97-AF65-F5344CB8AC3E}">
        <p14:creationId xmlns:p14="http://schemas.microsoft.com/office/powerpoint/2010/main" val="405169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Symbols for samples and populations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509200"/>
              </a:xfrm>
              <a:prstGeom prst="rect">
                <a:avLst/>
              </a:prstGeom>
            </p:spPr>
            <p:txBody>
              <a:bodyPr wrap="square">
                <a:spAutoFit/>
              </a:bodyPr>
              <a:lstStyle/>
              <a:p>
                <a:pPr fontAlgn="base"/>
                <a:r>
                  <a:rPr lang="en-US" sz="3200" b="1" dirty="0"/>
                  <a:t>Samples versus Populations</a:t>
                </a:r>
                <a:endParaRPr lang="en-US" sz="3200" dirty="0"/>
              </a:p>
              <a:p>
                <a:pPr fontAlgn="base"/>
                <a:r>
                  <a:rPr lang="en-US" sz="3200" dirty="0"/>
                  <a:t>The mean or standard deviation statistic you calculate from your sample is an estimate of the population parameter.</a:t>
                </a:r>
              </a:p>
              <a:p>
                <a:pPr fontAlgn="base"/>
                <a:endParaRPr lang="en-US" sz="3200" dirty="0"/>
              </a:p>
              <a:p>
                <a:pPr fontAlgn="base"/>
                <a:r>
                  <a:rPr lang="en-US" sz="3200" b="1" dirty="0"/>
                  <a:t>Parameter Symbols: </a:t>
                </a:r>
              </a:p>
              <a:p>
                <a:pPr fontAlgn="base"/>
                <a:r>
                  <a:rPr lang="en-US" sz="3200" i="1" dirty="0" err="1"/>
                  <a:t>μ</a:t>
                </a:r>
                <a:r>
                  <a:rPr lang="en-US" sz="3200" dirty="0"/>
                  <a:t> (mu): population mean </a:t>
                </a:r>
              </a:p>
              <a:p>
                <a:pPr fontAlgn="base"/>
                <a:r>
                  <a:rPr lang="en-US" sz="3200" i="1" dirty="0" err="1"/>
                  <a:t>σ</a:t>
                </a:r>
                <a:r>
                  <a:rPr lang="en-US" sz="3200" dirty="0"/>
                  <a:t> (sigma): population standard deviation </a:t>
                </a:r>
              </a:p>
              <a:p>
                <a:pPr fontAlgn="base"/>
                <a:endParaRPr lang="en-US" sz="3200" dirty="0"/>
              </a:p>
              <a:p>
                <a:pPr fontAlgn="base"/>
                <a:r>
                  <a:rPr lang="en-US" sz="3200" b="1" dirty="0"/>
                  <a:t>Statistic Symbols: </a:t>
                </a:r>
              </a:p>
              <a:p>
                <a:pPr fontAlgn="base"/>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oMath>
                </a14:m>
                <a:r>
                  <a:rPr lang="en-US" sz="3200" dirty="0"/>
                  <a:t> (Y bar): sample mean </a:t>
                </a:r>
              </a:p>
              <a:p>
                <a:pPr fontAlgn="base"/>
                <a:r>
                  <a:rPr lang="en-US" sz="3200" i="1" dirty="0"/>
                  <a:t>s</a:t>
                </a:r>
                <a:r>
                  <a:rPr lang="en-US" sz="3200" dirty="0"/>
                  <a:t> : samples standard deviation</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509200"/>
              </a:xfrm>
              <a:prstGeom prst="rect">
                <a:avLst/>
              </a:prstGeom>
              <a:blipFill>
                <a:blip r:embed="rId2"/>
                <a:stretch>
                  <a:fillRect l="-1323" t="-1379" b="-2529"/>
                </a:stretch>
              </a:blipFill>
            </p:spPr>
            <p:txBody>
              <a:bodyPr/>
              <a:lstStyle/>
              <a:p>
                <a:r>
                  <a:rPr lang="en-US">
                    <a:noFill/>
                  </a:rPr>
                  <a:t> </a:t>
                </a:r>
              </a:p>
            </p:txBody>
          </p:sp>
        </mc:Fallback>
      </mc:AlternateContent>
    </p:spTree>
    <p:extLst>
      <p:ext uri="{BB962C8B-B14F-4D97-AF65-F5344CB8AC3E}">
        <p14:creationId xmlns:p14="http://schemas.microsoft.com/office/powerpoint/2010/main" val="137251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For a sample of a population</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4173002"/>
              </a:xfrm>
              <a:prstGeom prst="rect">
                <a:avLst/>
              </a:prstGeom>
            </p:spPr>
            <p:txBody>
              <a:bodyPr wrap="square">
                <a:spAutoFit/>
              </a:bodyPr>
              <a:lstStyle/>
              <a:p>
                <a:pPr fontAlgn="base"/>
                <a:r>
                  <a:rPr lang="en-US" sz="3200" dirty="0"/>
                  <a:t>The mean is just: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charset="0"/>
                          </a:rPr>
                          <m:t>𝑌</m:t>
                        </m:r>
                      </m:e>
                    </m:acc>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b>
                              <m:sSubPr>
                                <m:ctrlPr>
                                  <a:rPr lang="en-US" sz="3200" b="0" i="1" smtClean="0">
                                    <a:latin typeface="Cambria Math" panose="02040503050406030204" pitchFamily="18" charset="0"/>
                                  </a:rPr>
                                </m:ctrlPr>
                              </m:sSubPr>
                              <m:e>
                                <m:r>
                                  <a:rPr lang="en-US" sz="3200" b="0" i="1" smtClean="0">
                                    <a:latin typeface="Cambria Math" charset="0"/>
                                  </a:rPr>
                                  <m:t>𝑌</m:t>
                                </m:r>
                              </m:e>
                              <m:sub>
                                <m:r>
                                  <a:rPr lang="en-US" sz="3200" b="0" i="1" smtClean="0">
                                    <a:latin typeface="Cambria Math" charset="0"/>
                                  </a:rPr>
                                  <m:t>𝑖</m:t>
                                </m:r>
                              </m:sub>
                            </m:sSub>
                          </m:e>
                        </m:nary>
                      </m:num>
                      <m:den>
                        <m:r>
                          <a:rPr lang="en-US" sz="3200" b="0" i="1" smtClean="0">
                            <a:latin typeface="Cambria Math" charset="0"/>
                          </a:rPr>
                          <m:t>𝑛</m:t>
                        </m:r>
                      </m:den>
                    </m:f>
                  </m:oMath>
                </a14:m>
                <a:endParaRPr lang="en-US" sz="3200" dirty="0"/>
              </a:p>
              <a:p>
                <a:pPr fontAlgn="base"/>
                <a:endParaRPr lang="en-US" sz="3200" dirty="0"/>
              </a:p>
              <a:p>
                <a:pPr fontAlgn="base"/>
                <a:r>
                  <a:rPr lang="en-US" sz="3200" dirty="0"/>
                  <a:t>The standard deviation is </a:t>
                </a:r>
                <a14:m>
                  <m:oMath xmlns:m="http://schemas.openxmlformats.org/officeDocument/2006/math">
                    <m:r>
                      <a:rPr lang="en-US" sz="3200" b="0" i="1" smtClean="0">
                        <a:latin typeface="Cambria Math" charset="0"/>
                      </a:rPr>
                      <m:t>𝑠</m:t>
                    </m:r>
                    <m:r>
                      <a:rPr lang="en-US" sz="3200" b="0" i="1" smtClean="0">
                        <a:latin typeface="Cambria Math" charset="0"/>
                      </a:rPr>
                      <m:t>=</m:t>
                    </m:r>
                    <m:rad>
                      <m:radPr>
                        <m:degHide m:val="on"/>
                        <m:ctrlPr>
                          <a:rPr lang="en-US" sz="3200" b="0" i="1" smtClean="0">
                            <a:latin typeface="Cambria Math" panose="02040503050406030204" pitchFamily="18" charset="0"/>
                          </a:rPr>
                        </m:ctrlPr>
                      </m:radPr>
                      <m:deg/>
                      <m:e>
                        <m:sSup>
                          <m:sSupPr>
                            <m:ctrlPr>
                              <a:rPr lang="en-US" sz="3200" b="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e>
                    </m:rad>
                  </m:oMath>
                </a14:m>
                <a:endParaRPr lang="en-US" sz="3200" b="0" dirty="0"/>
              </a:p>
              <a:p>
                <a:pPr fontAlgn="base"/>
                <a:endParaRPr lang="en-US" sz="3200" dirty="0"/>
              </a:p>
              <a:p>
                <a:pPr fontAlgn="base"/>
                <a:r>
                  <a:rPr lang="en-US" sz="3200" dirty="0"/>
                  <a:t>Where </a:t>
                </a:r>
                <a14:m>
                  <m:oMath xmlns:m="http://schemas.openxmlformats.org/officeDocument/2006/math">
                    <m:sSup>
                      <m:sSupPr>
                        <m:ctrlPr>
                          <a:rPr lang="en-US" sz="3200" i="1">
                            <a:latin typeface="Cambria Math" panose="02040503050406030204" pitchFamily="18" charset="0"/>
                          </a:rPr>
                        </m:ctrlPr>
                      </m:sSupPr>
                      <m:e>
                        <m:r>
                          <a:rPr lang="en-US" sz="3200" i="1">
                            <a:latin typeface="Cambria Math" charset="0"/>
                          </a:rPr>
                          <m:t>𝑠</m:t>
                        </m:r>
                      </m:e>
                      <m:sup>
                        <m:r>
                          <a:rPr lang="en-US" sz="3200" i="1">
                            <a:latin typeface="Cambria Math" charset="0"/>
                          </a:rPr>
                          <m:t>2</m:t>
                        </m:r>
                      </m:sup>
                    </m:sSup>
                  </m:oMath>
                </a14:m>
                <a:r>
                  <a:rPr lang="en-US" sz="3200" dirty="0"/>
                  <a:t> or the variance is:</a:t>
                </a:r>
                <a14:m>
                  <m:oMath xmlns:m="http://schemas.openxmlformats.org/officeDocument/2006/math">
                    <m:r>
                      <a:rPr lang="en-US" sz="3200" b="0" i="0" smtClean="0">
                        <a:latin typeface="Cambria Math" charset="0"/>
                      </a:rPr>
                      <m:t>  </m:t>
                    </m:r>
                    <m:sSup>
                      <m:sSupPr>
                        <m:ctrlPr>
                          <a:rPr lang="en-US" sz="3200" i="1" smtClean="0">
                            <a:latin typeface="Cambria Math" panose="02040503050406030204" pitchFamily="18" charset="0"/>
                          </a:rPr>
                        </m:ctrlPr>
                      </m:sSupPr>
                      <m:e>
                        <m:r>
                          <a:rPr lang="en-US" sz="3200" b="0" i="1" smtClean="0">
                            <a:latin typeface="Cambria Math" charset="0"/>
                          </a:rPr>
                          <m:t>𝑠</m:t>
                        </m:r>
                      </m:e>
                      <m:sup>
                        <m:r>
                          <a:rPr lang="en-US" sz="3200" b="0" i="1" smtClean="0">
                            <a:latin typeface="Cambria Math" charset="0"/>
                          </a:rPr>
                          <m:t>2</m:t>
                        </m:r>
                      </m:sup>
                    </m:sSup>
                    <m:r>
                      <a:rPr lang="en-US" sz="3200" b="0" i="1" smtClean="0">
                        <a:latin typeface="Cambria Math" charset="0"/>
                      </a:rPr>
                      <m:t>=</m:t>
                    </m:r>
                    <m:f>
                      <m:fPr>
                        <m:ctrlPr>
                          <a:rPr lang="mr-IN" sz="3200" b="0" i="1" smtClean="0">
                            <a:latin typeface="Cambria Math" panose="02040503050406030204" pitchFamily="18" charset="0"/>
                          </a:rPr>
                        </m:ctrlPr>
                      </m:fPr>
                      <m:num>
                        <m:nary>
                          <m:naryPr>
                            <m:chr m:val="∑"/>
                            <m:ctrlPr>
                              <a:rPr lang="is-IS" sz="3200" b="0" i="1" smtClean="0">
                                <a:latin typeface="Cambria Math" panose="02040503050406030204" pitchFamily="18" charset="0"/>
                              </a:rPr>
                            </m:ctrlPr>
                          </m:naryPr>
                          <m:sub>
                            <m:r>
                              <m:rPr>
                                <m:brk m:alnAt="23"/>
                              </m:rPr>
                              <a:rPr lang="en-US" sz="3200" b="0" i="1" smtClean="0">
                                <a:latin typeface="Cambria Math" charset="0"/>
                              </a:rPr>
                              <m:t>𝑖</m:t>
                            </m:r>
                            <m:r>
                              <a:rPr lang="en-US" sz="3200" b="0" i="1" smtClean="0">
                                <a:latin typeface="Cambria Math" charset="0"/>
                              </a:rPr>
                              <m:t>=1</m:t>
                            </m:r>
                          </m:sub>
                          <m:sup>
                            <m:r>
                              <a:rPr lang="en-US" sz="3200" b="0" i="1" smtClean="0">
                                <a:latin typeface="Cambria Math" charset="0"/>
                              </a:rPr>
                              <m:t>𝑛</m:t>
                            </m:r>
                          </m:sup>
                          <m:e>
                            <m:sSup>
                              <m:sSupPr>
                                <m:ctrlPr>
                                  <a:rPr lang="is-IS" sz="3200" b="0" i="1" smtClean="0">
                                    <a:latin typeface="Cambria Math" panose="02040503050406030204" pitchFamily="18" charset="0"/>
                                  </a:rPr>
                                </m:ctrlPr>
                              </m:sSupPr>
                              <m:e>
                                <m:d>
                                  <m:dPr>
                                    <m:ctrlPr>
                                      <a:rPr lang="mr-IN" sz="3200" b="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charset="0"/>
                                          </a:rPr>
                                          <m:t>𝑌</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𝑌</m:t>
                                        </m:r>
                                      </m:e>
                                    </m:acc>
                                  </m:e>
                                </m:d>
                              </m:e>
                              <m:sup>
                                <m:r>
                                  <a:rPr lang="en-US" sz="3200" b="0" i="1" smtClean="0">
                                    <a:latin typeface="Cambria Math" charset="0"/>
                                  </a:rPr>
                                  <m:t>2</m:t>
                                </m:r>
                              </m:sup>
                            </m:sSup>
                          </m:e>
                        </m:nary>
                      </m:num>
                      <m:den>
                        <m:r>
                          <a:rPr lang="en-US" sz="3200" b="0" i="1" smtClean="0">
                            <a:latin typeface="Cambria Math" charset="0"/>
                          </a:rPr>
                          <m:t>𝑛</m:t>
                        </m:r>
                        <m:r>
                          <a:rPr lang="en-US" sz="3200" b="0" i="1" smtClean="0">
                            <a:latin typeface="Cambria Math" charset="0"/>
                          </a:rPr>
                          <m:t>−1</m:t>
                        </m:r>
                      </m:den>
                    </m:f>
                  </m:oMath>
                </a14:m>
                <a:endParaRPr lang="en-US" sz="3200" dirty="0"/>
              </a:p>
              <a:p>
                <a:br>
                  <a:rPr lang="en-US" sz="3200" dirty="0"/>
                </a:br>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4173002"/>
              </a:xfrm>
              <a:prstGeom prst="rect">
                <a:avLst/>
              </a:prstGeom>
              <a:blipFill rotWithShape="0">
                <a:blip r:embed="rId2"/>
                <a:stretch>
                  <a:fillRect l="-1376"/>
                </a:stretch>
              </a:blipFill>
            </p:spPr>
            <p:txBody>
              <a:bodyPr/>
              <a:lstStyle/>
              <a:p>
                <a:r>
                  <a:rPr lang="en-US">
                    <a:noFill/>
                  </a:rPr>
                  <a:t> </a:t>
                </a:r>
              </a:p>
            </p:txBody>
          </p:sp>
        </mc:Fallback>
      </mc:AlternateContent>
    </p:spTree>
    <p:extLst>
      <p:ext uri="{BB962C8B-B14F-4D97-AF65-F5344CB8AC3E}">
        <p14:creationId xmlns:p14="http://schemas.microsoft.com/office/powerpoint/2010/main" val="200235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Installing R and </a:t>
            </a:r>
            <a:r>
              <a:rPr lang="en-US" b="1" dirty="0" err="1">
                <a:solidFill>
                  <a:schemeClr val="bg1"/>
                </a:solidFill>
              </a:rPr>
              <a:t>RStudio</a:t>
            </a:r>
            <a:endParaRPr lang="en-US" b="1" dirty="0">
              <a:solidFill>
                <a:schemeClr val="bg1"/>
              </a:solidFill>
            </a:endParaRPr>
          </a:p>
        </p:txBody>
      </p:sp>
      <p:sp>
        <p:nvSpPr>
          <p:cNvPr id="6" name="Rectangle 5"/>
          <p:cNvSpPr/>
          <p:nvPr/>
        </p:nvSpPr>
        <p:spPr>
          <a:xfrm>
            <a:off x="242170" y="1086291"/>
            <a:ext cx="11519770" cy="5693866"/>
          </a:xfrm>
          <a:prstGeom prst="rect">
            <a:avLst/>
          </a:prstGeom>
        </p:spPr>
        <p:txBody>
          <a:bodyPr wrap="square">
            <a:spAutoFit/>
          </a:bodyPr>
          <a:lstStyle/>
          <a:p>
            <a:pPr fontAlgn="base"/>
            <a:r>
              <a:rPr lang="en-US" sz="2800" b="1" dirty="0"/>
              <a:t>Installing R</a:t>
            </a:r>
            <a:endParaRPr lang="en-US" sz="2800" dirty="0"/>
          </a:p>
          <a:p>
            <a:pPr marL="514350" indent="-514350" fontAlgn="base">
              <a:buFont typeface="+mj-lt"/>
              <a:buAutoNum type="arabicPeriod"/>
            </a:pPr>
            <a:r>
              <a:rPr lang="en-US" sz="2800" dirty="0"/>
              <a:t>Go to the </a:t>
            </a:r>
            <a:r>
              <a:rPr lang="en-US" sz="2800" dirty="0">
                <a:hlinkClick r:id="rId2"/>
              </a:rPr>
              <a:t>R homepage</a:t>
            </a:r>
            <a:r>
              <a:rPr lang="en-US" sz="2800" dirty="0"/>
              <a:t> and click download R.</a:t>
            </a:r>
          </a:p>
          <a:p>
            <a:pPr marL="514350" indent="-514350" fontAlgn="base">
              <a:buFont typeface="+mj-lt"/>
              <a:buAutoNum type="arabicPeriod"/>
            </a:pPr>
            <a:r>
              <a:rPr lang="en-US" sz="2800" dirty="0"/>
              <a:t>Pick a mirror that is in Texas or at least in the United States.</a:t>
            </a:r>
          </a:p>
          <a:p>
            <a:pPr marL="514350" indent="-514350" fontAlgn="base">
              <a:buFont typeface="+mj-lt"/>
              <a:buAutoNum type="arabicPeriod"/>
            </a:pPr>
            <a:r>
              <a:rPr lang="en-US" sz="2800" dirty="0"/>
              <a:t>Select the correct version for your system and follow the prompts.</a:t>
            </a:r>
          </a:p>
          <a:p>
            <a:pPr fontAlgn="base"/>
            <a:endParaRPr lang="en-US" sz="2800" b="1" dirty="0"/>
          </a:p>
          <a:p>
            <a:pPr fontAlgn="base"/>
            <a:r>
              <a:rPr lang="en-US" sz="2800" b="1" dirty="0"/>
              <a:t>Installing </a:t>
            </a:r>
            <a:r>
              <a:rPr lang="en-US" sz="2800" b="1" dirty="0" err="1"/>
              <a:t>Rstudio</a:t>
            </a:r>
            <a:endParaRPr lang="en-US" sz="2800" dirty="0"/>
          </a:p>
          <a:p>
            <a:pPr marL="514350" indent="-514350" fontAlgn="base">
              <a:buFont typeface="+mj-lt"/>
              <a:buAutoNum type="arabicPeriod"/>
            </a:pPr>
            <a:r>
              <a:rPr lang="en-US" sz="2800" dirty="0"/>
              <a:t>Go to the </a:t>
            </a:r>
            <a:r>
              <a:rPr lang="en-US" sz="2800" dirty="0">
                <a:hlinkClick r:id="rId3"/>
              </a:rPr>
              <a:t>RStudio homepage</a:t>
            </a:r>
            <a:r>
              <a:rPr lang="en-US" sz="2800" dirty="0"/>
              <a:t> and click on the download link below the free version of </a:t>
            </a:r>
            <a:r>
              <a:rPr lang="en-US" sz="2800" dirty="0" err="1"/>
              <a:t>RStudio</a:t>
            </a:r>
            <a:r>
              <a:rPr lang="en-US" sz="2800" dirty="0"/>
              <a:t> Desktop.</a:t>
            </a:r>
          </a:p>
          <a:p>
            <a:pPr marL="514350" indent="-514350" fontAlgn="base">
              <a:buFont typeface="+mj-lt"/>
              <a:buAutoNum type="arabicPeriod"/>
            </a:pPr>
            <a:r>
              <a:rPr lang="en-US" sz="2800" dirty="0"/>
              <a:t>Select the correct version for your system and follow the prompts.</a:t>
            </a:r>
          </a:p>
          <a:p>
            <a:pPr marL="514350" indent="-514350" fontAlgn="base">
              <a:buFont typeface="+mj-lt"/>
              <a:buAutoNum type="arabicPeriod"/>
            </a:pPr>
            <a:endParaRPr lang="en-US" sz="2800" dirty="0"/>
          </a:p>
          <a:p>
            <a:pPr fontAlgn="base"/>
            <a:r>
              <a:rPr lang="en-US" sz="2800" b="1" dirty="0"/>
              <a:t>How you will be learning</a:t>
            </a:r>
          </a:p>
          <a:p>
            <a:pPr marL="514350" indent="-514350" fontAlgn="base">
              <a:buFont typeface="+mj-lt"/>
              <a:buAutoNum type="arabicPeriod"/>
            </a:pPr>
            <a:r>
              <a:rPr lang="en-US" sz="2800" dirty="0"/>
              <a:t>I will code live in front of you, I will have some days times that we set aside extra time for help. HOMEWORK!</a:t>
            </a:r>
          </a:p>
        </p:txBody>
      </p:sp>
      <p:sp>
        <p:nvSpPr>
          <p:cNvPr id="3" name="Slide Number Placeholder 2">
            <a:extLst>
              <a:ext uri="{FF2B5EF4-FFF2-40B4-BE49-F238E27FC236}">
                <a16:creationId xmlns:a16="http://schemas.microsoft.com/office/drawing/2014/main" id="{A35AC09E-CD0D-CFDB-DB7C-2CB17E61F93F}"/>
              </a:ext>
            </a:extLst>
          </p:cNvPr>
          <p:cNvSpPr>
            <a:spLocks noGrp="1"/>
          </p:cNvSpPr>
          <p:nvPr>
            <p:ph type="sldNum" sz="quarter" idx="12"/>
          </p:nvPr>
        </p:nvSpPr>
        <p:spPr/>
        <p:txBody>
          <a:bodyPr/>
          <a:lstStyle/>
          <a:p>
            <a:fld id="{3B9F2244-9A50-AE4D-AE61-8B44ECB34D6B}" type="slidenum">
              <a:rPr lang="en-US" smtClean="0"/>
              <a:t>65</a:t>
            </a:fld>
            <a:endParaRPr lang="en-US"/>
          </a:p>
        </p:txBody>
      </p:sp>
    </p:spTree>
    <p:extLst>
      <p:ext uri="{BB962C8B-B14F-4D97-AF65-F5344CB8AC3E}">
        <p14:creationId xmlns:p14="http://schemas.microsoft.com/office/powerpoint/2010/main" val="1688892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Basics of R</a:t>
            </a:r>
          </a:p>
        </p:txBody>
      </p:sp>
      <p:sp>
        <p:nvSpPr>
          <p:cNvPr id="6" name="Rectangle 5"/>
          <p:cNvSpPr/>
          <p:nvPr/>
        </p:nvSpPr>
        <p:spPr>
          <a:xfrm>
            <a:off x="242170" y="1086291"/>
            <a:ext cx="11519770" cy="584775"/>
          </a:xfrm>
          <a:prstGeom prst="rect">
            <a:avLst/>
          </a:prstGeom>
        </p:spPr>
        <p:txBody>
          <a:bodyPr wrap="square">
            <a:spAutoFit/>
          </a:bodyPr>
          <a:lstStyle/>
          <a:p>
            <a:pPr marL="514350" indent="-514350" fontAlgn="base">
              <a:buFont typeface="+mj-lt"/>
              <a:buAutoNum type="arabicPeriod"/>
            </a:pPr>
            <a:r>
              <a:rPr lang="en-US" sz="3200" dirty="0"/>
              <a:t>Demo R</a:t>
            </a:r>
            <a:endParaRPr lang="en-US" sz="3200" dirty="0">
              <a:solidFill>
                <a:srgbClr val="C00000"/>
              </a:solidFill>
            </a:endParaRPr>
          </a:p>
        </p:txBody>
      </p:sp>
      <p:sp>
        <p:nvSpPr>
          <p:cNvPr id="3" name="TextBox 2">
            <a:extLst>
              <a:ext uri="{FF2B5EF4-FFF2-40B4-BE49-F238E27FC236}">
                <a16:creationId xmlns:a16="http://schemas.microsoft.com/office/drawing/2014/main" id="{EA5370BC-2F40-B04A-9D53-A69486845990}"/>
              </a:ext>
            </a:extLst>
          </p:cNvPr>
          <p:cNvSpPr txBox="1"/>
          <p:nvPr/>
        </p:nvSpPr>
        <p:spPr>
          <a:xfrm>
            <a:off x="117231" y="1746742"/>
            <a:ext cx="1992634" cy="4524315"/>
          </a:xfrm>
          <a:prstGeom prst="rect">
            <a:avLst/>
          </a:prstGeom>
          <a:noFill/>
        </p:spPr>
        <p:txBody>
          <a:bodyPr wrap="square" rtlCol="0">
            <a:spAutoFit/>
          </a:bodyPr>
          <a:lstStyle/>
          <a:p>
            <a:r>
              <a:rPr lang="en-US" b="1" dirty="0"/>
              <a:t>Data structures</a:t>
            </a:r>
          </a:p>
          <a:p>
            <a:pPr marL="285750" indent="-285750">
              <a:buFont typeface="Arial" panose="020B0604020202020204" pitchFamily="34" charset="0"/>
              <a:buChar char="•"/>
            </a:pPr>
            <a:r>
              <a:rPr lang="en-US" dirty="0"/>
              <a:t>vector</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err="1"/>
              <a:t>dataframe</a:t>
            </a:r>
            <a:endParaRPr lang="en-US" dirty="0"/>
          </a:p>
          <a:p>
            <a:pPr marL="285750" indent="-285750">
              <a:buFont typeface="Arial" panose="020B0604020202020204" pitchFamily="34" charset="0"/>
              <a:buChar char="•"/>
            </a:pPr>
            <a:r>
              <a:rPr lang="en-US" dirty="0"/>
              <a:t>list</a:t>
            </a:r>
          </a:p>
          <a:p>
            <a:endParaRPr lang="en-US" dirty="0"/>
          </a:p>
          <a:p>
            <a:r>
              <a:rPr lang="en-US" b="1" dirty="0"/>
              <a:t>Data types</a:t>
            </a:r>
          </a:p>
          <a:p>
            <a:pPr marL="285750" indent="-285750">
              <a:buFont typeface="Arial" panose="020B0604020202020204" pitchFamily="34" charset="0"/>
              <a:buChar char="•"/>
            </a:pPr>
            <a:r>
              <a:rPr lang="en-US" dirty="0"/>
              <a:t>numeric</a:t>
            </a:r>
          </a:p>
          <a:p>
            <a:pPr marL="285750" indent="-285750">
              <a:buFont typeface="Arial" panose="020B0604020202020204" pitchFamily="34" charset="0"/>
              <a:buChar char="•"/>
            </a:pPr>
            <a:r>
              <a:rPr lang="en-US" dirty="0"/>
              <a:t>character</a:t>
            </a:r>
          </a:p>
          <a:p>
            <a:pPr marL="285750" indent="-285750">
              <a:buFont typeface="Arial" panose="020B0604020202020204" pitchFamily="34" charset="0"/>
              <a:buChar char="•"/>
            </a:pPr>
            <a:r>
              <a:rPr lang="en-US" dirty="0"/>
              <a:t>logical</a:t>
            </a:r>
          </a:p>
          <a:p>
            <a:pPr marL="285750" indent="-285750">
              <a:buFont typeface="Arial" panose="020B0604020202020204" pitchFamily="34" charset="0"/>
              <a:buChar char="•"/>
            </a:pPr>
            <a:r>
              <a:rPr lang="en-US" dirty="0"/>
              <a:t>factor</a:t>
            </a:r>
          </a:p>
          <a:p>
            <a:endParaRPr lang="en-US" dirty="0"/>
          </a:p>
          <a:p>
            <a:r>
              <a:rPr lang="en-US" b="1" dirty="0"/>
              <a:t>Control elements</a:t>
            </a:r>
          </a:p>
          <a:p>
            <a:pPr marL="285750" indent="-285750">
              <a:buFont typeface="Arial" panose="020B0604020202020204" pitchFamily="34" charset="0"/>
              <a:buChar char="•"/>
            </a:pPr>
            <a:r>
              <a:rPr lang="en-US" dirty="0"/>
              <a:t>for</a:t>
            </a:r>
          </a:p>
          <a:p>
            <a:pPr marL="285750" indent="-285750">
              <a:buFont typeface="Arial" panose="020B0604020202020204" pitchFamily="34" charset="0"/>
              <a:buChar char="•"/>
            </a:pPr>
            <a:r>
              <a:rPr lang="en-US" dirty="0"/>
              <a:t>if</a:t>
            </a:r>
          </a:p>
          <a:p>
            <a:pPr marL="285750" indent="-285750">
              <a:buFont typeface="Arial" panose="020B0604020202020204" pitchFamily="34" charset="0"/>
              <a:buChar char="•"/>
            </a:pPr>
            <a:r>
              <a:rPr lang="en-US" dirty="0"/>
              <a:t>while</a:t>
            </a:r>
          </a:p>
        </p:txBody>
      </p:sp>
      <p:sp>
        <p:nvSpPr>
          <p:cNvPr id="4" name="Rectangle 3">
            <a:extLst>
              <a:ext uri="{FF2B5EF4-FFF2-40B4-BE49-F238E27FC236}">
                <a16:creationId xmlns:a16="http://schemas.microsoft.com/office/drawing/2014/main" id="{A62A0382-28E6-074C-9878-AAF3EDFEB9C9}"/>
              </a:ext>
            </a:extLst>
          </p:cNvPr>
          <p:cNvSpPr/>
          <p:nvPr/>
        </p:nvSpPr>
        <p:spPr>
          <a:xfrm>
            <a:off x="2182950" y="1767967"/>
            <a:ext cx="2836985" cy="5355312"/>
          </a:xfrm>
          <a:prstGeom prst="rect">
            <a:avLst/>
          </a:prstGeom>
        </p:spPr>
        <p:txBody>
          <a:bodyPr wrap="square">
            <a:spAutoFit/>
          </a:bodyPr>
          <a:lstStyle/>
          <a:p>
            <a:r>
              <a:rPr lang="en-US" b="1" dirty="0"/>
              <a:t>Common functions</a:t>
            </a:r>
          </a:p>
          <a:p>
            <a:pPr marL="285750" indent="-285750">
              <a:buFont typeface="Arial" panose="020B0604020202020204" pitchFamily="34" charset="0"/>
              <a:buChar char="•"/>
            </a:pPr>
            <a:r>
              <a:rPr lang="en-US" dirty="0"/>
              <a:t>c</a:t>
            </a:r>
          </a:p>
          <a:p>
            <a:pPr marL="285750" indent="-285750">
              <a:buFont typeface="Arial" panose="020B0604020202020204" pitchFamily="34" charset="0"/>
              <a:buChar char="•"/>
            </a:pPr>
            <a:r>
              <a:rPr lang="en-US" dirty="0"/>
              <a:t>matrix</a:t>
            </a:r>
          </a:p>
          <a:p>
            <a:pPr marL="285750" indent="-285750">
              <a:buFont typeface="Arial" panose="020B0604020202020204" pitchFamily="34" charset="0"/>
              <a:buChar char="•"/>
            </a:pPr>
            <a:r>
              <a:rPr lang="en-US" dirty="0"/>
              <a:t>list</a:t>
            </a:r>
          </a:p>
          <a:p>
            <a:pPr marL="285750" indent="-285750">
              <a:buFont typeface="Arial" panose="020B0604020202020204" pitchFamily="34" charset="0"/>
              <a:buChar char="•"/>
            </a:pPr>
            <a:r>
              <a:rPr lang="en-US" dirty="0"/>
              <a:t>sum</a:t>
            </a:r>
          </a:p>
          <a:p>
            <a:pPr marL="285750" indent="-285750">
              <a:buFont typeface="Arial" panose="020B0604020202020204" pitchFamily="34" charset="0"/>
              <a:buChar char="•"/>
            </a:pPr>
            <a:r>
              <a:rPr lang="en-US" dirty="0"/>
              <a:t>mean</a:t>
            </a:r>
          </a:p>
          <a:p>
            <a:pPr marL="285750" indent="-285750">
              <a:buFont typeface="Arial" panose="020B0604020202020204" pitchFamily="34" charset="0"/>
              <a:buChar char="•"/>
            </a:pPr>
            <a:r>
              <a:rPr lang="en-US" dirty="0" err="1"/>
              <a:t>sd</a:t>
            </a:r>
            <a:endParaRPr lang="en-US" dirty="0"/>
          </a:p>
          <a:p>
            <a:pPr marL="285750" indent="-285750">
              <a:buFont typeface="Arial" panose="020B0604020202020204" pitchFamily="34" charset="0"/>
              <a:buChar char="•"/>
            </a:pPr>
            <a:r>
              <a:rPr lang="en-US" dirty="0"/>
              <a:t>sqrt</a:t>
            </a:r>
          </a:p>
          <a:p>
            <a:pPr marL="285750" indent="-285750">
              <a:buFont typeface="Arial" panose="020B0604020202020204" pitchFamily="34" charset="0"/>
              <a:buChar char="•"/>
            </a:pPr>
            <a:r>
              <a:rPr lang="en-US" dirty="0"/>
              <a:t>abs</a:t>
            </a:r>
          </a:p>
          <a:p>
            <a:pPr marL="285750" indent="-285750">
              <a:buFont typeface="Arial" panose="020B0604020202020204" pitchFamily="34" charset="0"/>
              <a:buChar char="•"/>
            </a:pPr>
            <a:r>
              <a:rPr lang="en-US" dirty="0"/>
              <a:t>paste</a:t>
            </a:r>
          </a:p>
          <a:p>
            <a:pPr marL="285750" indent="-285750">
              <a:buFont typeface="Arial" panose="020B0604020202020204" pitchFamily="34" charset="0"/>
              <a:buChar char="•"/>
            </a:pPr>
            <a:r>
              <a:rPr lang="en-US" dirty="0" err="1"/>
              <a:t>rnorm</a:t>
            </a:r>
            <a:endParaRPr lang="en-US" dirty="0"/>
          </a:p>
          <a:p>
            <a:pPr marL="285750" indent="-285750">
              <a:buFont typeface="Arial" panose="020B0604020202020204" pitchFamily="34" charset="0"/>
              <a:buChar char="•"/>
            </a:pPr>
            <a:r>
              <a:rPr lang="en-US" dirty="0" err="1"/>
              <a:t>rbinom</a:t>
            </a:r>
            <a:endParaRPr lang="en-US" dirty="0"/>
          </a:p>
          <a:p>
            <a:pPr marL="285750" indent="-285750">
              <a:buFont typeface="Arial" panose="020B0604020202020204" pitchFamily="34" charset="0"/>
              <a:buChar char="•"/>
            </a:pPr>
            <a:r>
              <a:rPr lang="en-US" dirty="0" err="1"/>
              <a:t>rexp</a:t>
            </a:r>
            <a:endParaRPr lang="en-US" dirty="0"/>
          </a:p>
          <a:p>
            <a:pPr marL="285750" indent="-285750">
              <a:buFont typeface="Arial" panose="020B0604020202020204" pitchFamily="34" charset="0"/>
              <a:buChar char="•"/>
            </a:pPr>
            <a:r>
              <a:rPr lang="en-US" dirty="0"/>
              <a:t>sample</a:t>
            </a:r>
          </a:p>
          <a:p>
            <a:pPr marL="285750" indent="-285750">
              <a:buFont typeface="Arial" panose="020B0604020202020204" pitchFamily="34" charset="0"/>
              <a:buChar char="•"/>
            </a:pPr>
            <a:r>
              <a:rPr lang="en-US" dirty="0"/>
              <a:t>rep</a:t>
            </a:r>
          </a:p>
          <a:p>
            <a:pPr marL="285750" indent="-285750">
              <a:buFont typeface="Arial" panose="020B0604020202020204" pitchFamily="34" charset="0"/>
              <a:buChar char="•"/>
            </a:pPr>
            <a:r>
              <a:rPr lang="en-US" dirty="0"/>
              <a:t>data</a:t>
            </a:r>
          </a:p>
          <a:p>
            <a:pPr marL="285750" indent="-285750">
              <a:buFont typeface="Arial" panose="020B0604020202020204" pitchFamily="34" charset="0"/>
              <a:buChar char="•"/>
            </a:pPr>
            <a:r>
              <a:rPr lang="en-US" dirty="0"/>
              <a:t>Help</a:t>
            </a:r>
          </a:p>
          <a:p>
            <a:pPr marL="285750" indent="-285750">
              <a:buFont typeface="Arial" panose="020B0604020202020204" pitchFamily="34" charset="0"/>
              <a:buChar char="•"/>
            </a:pPr>
            <a:r>
              <a:rPr lang="en-US" dirty="0"/>
              <a:t>which</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2587008-1256-034B-950B-DDB507EE93B2}"/>
              </a:ext>
            </a:extLst>
          </p:cNvPr>
          <p:cNvSpPr/>
          <p:nvPr/>
        </p:nvSpPr>
        <p:spPr>
          <a:xfrm>
            <a:off x="4255316" y="1777472"/>
            <a:ext cx="3493477" cy="4524315"/>
          </a:xfrm>
          <a:prstGeom prst="rect">
            <a:avLst/>
          </a:prstGeom>
        </p:spPr>
        <p:txBody>
          <a:bodyPr wrap="square">
            <a:spAutoFit/>
          </a:bodyPr>
          <a:lstStyle/>
          <a:p>
            <a:r>
              <a:rPr lang="en-US" b="1" dirty="0"/>
              <a:t>Basic base R plotting functions</a:t>
            </a:r>
          </a:p>
          <a:p>
            <a:pPr marL="285750" indent="-285750">
              <a:buFont typeface="Arial" panose="020B0604020202020204" pitchFamily="34" charset="0"/>
              <a:buChar char="•"/>
            </a:pPr>
            <a:r>
              <a:rPr lang="en-US" dirty="0"/>
              <a:t>hist</a:t>
            </a:r>
          </a:p>
          <a:p>
            <a:pPr marL="285750" indent="-285750">
              <a:buFont typeface="Arial" panose="020B0604020202020204" pitchFamily="34" charset="0"/>
              <a:buChar char="•"/>
            </a:pPr>
            <a:r>
              <a:rPr lang="en-US" dirty="0"/>
              <a:t>plot</a:t>
            </a:r>
          </a:p>
          <a:p>
            <a:pPr marL="285750" indent="-285750">
              <a:buFont typeface="Arial" panose="020B0604020202020204" pitchFamily="34" charset="0"/>
              <a:buChar char="•"/>
            </a:pPr>
            <a:r>
              <a:rPr lang="en-US" dirty="0"/>
              <a:t>density</a:t>
            </a:r>
          </a:p>
          <a:p>
            <a:pPr marL="285750" indent="-285750">
              <a:buFont typeface="Arial" panose="020B0604020202020204" pitchFamily="34" charset="0"/>
              <a:buChar char="•"/>
            </a:pPr>
            <a:r>
              <a:rPr lang="en-US" dirty="0" err="1"/>
              <a:t>abline</a:t>
            </a:r>
            <a:endParaRPr lang="en-US" dirty="0"/>
          </a:p>
          <a:p>
            <a:pPr marL="285750" indent="-285750">
              <a:buFont typeface="Arial" panose="020B0604020202020204" pitchFamily="34" charset="0"/>
              <a:buChar char="•"/>
            </a:pPr>
            <a:r>
              <a:rPr lang="en-US" dirty="0"/>
              <a:t>lines</a:t>
            </a:r>
          </a:p>
          <a:p>
            <a:pPr marL="285750" indent="-285750">
              <a:buFont typeface="Arial" panose="020B0604020202020204" pitchFamily="34" charset="0"/>
              <a:buChar char="•"/>
            </a:pPr>
            <a:endParaRPr lang="en-US" dirty="0"/>
          </a:p>
          <a:p>
            <a:r>
              <a:rPr lang="en-US" b="1" dirty="0"/>
              <a:t>Operators</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&gt;</a:t>
            </a:r>
          </a:p>
          <a:p>
            <a:pPr marL="285750" indent="-285750">
              <a:buFont typeface="Arial" panose="020B0604020202020204" pitchFamily="34" charset="0"/>
              <a:buChar char="•"/>
            </a:pPr>
            <a:r>
              <a:rPr lang="en-US" dirty="0"/>
              <a:t>&lt;</a:t>
            </a:r>
          </a:p>
          <a:p>
            <a:pPr marL="285750" indent="-285750">
              <a:buFont typeface="Arial" panose="020B0604020202020204" pitchFamily="34" charset="0"/>
              <a:buChar char="•"/>
            </a:pPr>
            <a:r>
              <a:rPr lang="en-US" dirty="0"/>
              <a:t>%in%</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a:t>
            </a:r>
          </a:p>
          <a:p>
            <a:pPr marL="285750" indent="-285750">
              <a:buFont typeface="Arial" panose="020B0604020202020204" pitchFamily="34" charset="0"/>
              <a:buChar char="•"/>
            </a:pPr>
            <a:r>
              <a:rPr lang="en-US" dirty="0"/>
              <a:t>+  -  *  /  ^   %%</a:t>
            </a:r>
          </a:p>
        </p:txBody>
      </p:sp>
      <p:sp>
        <p:nvSpPr>
          <p:cNvPr id="7" name="TextBox 6">
            <a:extLst>
              <a:ext uri="{FF2B5EF4-FFF2-40B4-BE49-F238E27FC236}">
                <a16:creationId xmlns:a16="http://schemas.microsoft.com/office/drawing/2014/main" id="{B58D8B79-75AC-E746-9455-480AD8857459}"/>
              </a:ext>
            </a:extLst>
          </p:cNvPr>
          <p:cNvSpPr txBox="1"/>
          <p:nvPr/>
        </p:nvSpPr>
        <p:spPr>
          <a:xfrm>
            <a:off x="7429382" y="1346753"/>
            <a:ext cx="2869696" cy="1446550"/>
          </a:xfrm>
          <a:prstGeom prst="rect">
            <a:avLst/>
          </a:prstGeom>
          <a:noFill/>
          <a:ln>
            <a:solidFill>
              <a:schemeClr val="tx1"/>
            </a:solidFill>
          </a:ln>
        </p:spPr>
        <p:txBody>
          <a:bodyPr wrap="none" rtlCol="0">
            <a:spAutoFit/>
          </a:bodyPr>
          <a:lstStyle/>
          <a:p>
            <a:r>
              <a:rPr lang="en-US" dirty="0">
                <a:ea typeface="Arial Unicode MS" panose="020B0604020202020204" pitchFamily="34" charset="-128"/>
                <a:cs typeface="Courier New" panose="02070309020205020404" pitchFamily="49" charset="0"/>
              </a:rPr>
              <a:t>Practice</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a:p>
            <a:r>
              <a:rPr lang="en-US" sz="1400" b="1" dirty="0" err="1">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install.packages</a:t>
            </a:r>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library(“swirl”)</a:t>
            </a:r>
          </a:p>
          <a:p>
            <a:r>
              <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rPr>
              <a:t>swirl()</a:t>
            </a:r>
          </a:p>
          <a:p>
            <a:endParaRPr lang="en-US" sz="1400" b="1" dirty="0">
              <a:solidFill>
                <a:srgbClr val="C00000"/>
              </a:solidFill>
              <a:latin typeface="Courier New" panose="02070309020205020404" pitchFamily="49" charset="0"/>
              <a:ea typeface="Arial Unicode MS" panose="020B0604020202020204" pitchFamily="34" charset="-128"/>
              <a:cs typeface="Courier New" panose="02070309020205020404" pitchFamily="49" charset="0"/>
            </a:endParaRPr>
          </a:p>
        </p:txBody>
      </p:sp>
      <p:sp>
        <p:nvSpPr>
          <p:cNvPr id="8" name="Slide Number Placeholder 7">
            <a:extLst>
              <a:ext uri="{FF2B5EF4-FFF2-40B4-BE49-F238E27FC236}">
                <a16:creationId xmlns:a16="http://schemas.microsoft.com/office/drawing/2014/main" id="{E271E599-B414-9DBE-7B91-667C5DBC1D94}"/>
              </a:ext>
            </a:extLst>
          </p:cNvPr>
          <p:cNvSpPr>
            <a:spLocks noGrp="1"/>
          </p:cNvSpPr>
          <p:nvPr>
            <p:ph type="sldNum" sz="quarter" idx="12"/>
          </p:nvPr>
        </p:nvSpPr>
        <p:spPr/>
        <p:txBody>
          <a:bodyPr/>
          <a:lstStyle/>
          <a:p>
            <a:fld id="{3B9F2244-9A50-AE4D-AE61-8B44ECB34D6B}" type="slidenum">
              <a:rPr lang="en-US" smtClean="0"/>
              <a:t>66</a:t>
            </a:fld>
            <a:endParaRPr lang="en-US"/>
          </a:p>
        </p:txBody>
      </p:sp>
    </p:spTree>
    <p:extLst>
      <p:ext uri="{BB962C8B-B14F-4D97-AF65-F5344CB8AC3E}">
        <p14:creationId xmlns:p14="http://schemas.microsoft.com/office/powerpoint/2010/main" val="656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Today</a:t>
            </a:r>
          </a:p>
        </p:txBody>
      </p:sp>
      <p:sp>
        <p:nvSpPr>
          <p:cNvPr id="4" name="Rectangle 3"/>
          <p:cNvSpPr/>
          <p:nvPr/>
        </p:nvSpPr>
        <p:spPr>
          <a:xfrm>
            <a:off x="204396" y="1787531"/>
            <a:ext cx="11801138" cy="3170099"/>
          </a:xfrm>
          <a:prstGeom prst="rect">
            <a:avLst/>
          </a:prstGeom>
        </p:spPr>
        <p:txBody>
          <a:bodyPr wrap="square">
            <a:spAutoFit/>
          </a:bodyPr>
          <a:lstStyle/>
          <a:p>
            <a:pPr marL="571500" indent="-571500" fontAlgn="base">
              <a:buFont typeface="Arial" charset="0"/>
              <a:buChar char="•"/>
            </a:pPr>
            <a:r>
              <a:rPr lang="en-US" sz="4000" dirty="0"/>
              <a:t>Pedagogical approach</a:t>
            </a:r>
            <a:endParaRPr lang="en-US" sz="4000" dirty="0">
              <a:solidFill>
                <a:srgbClr val="954F72"/>
              </a:solidFill>
              <a:hlinkClick r:id="rId3">
                <a:extLst>
                  <a:ext uri="{A12FA001-AC4F-418D-AE19-62706E023703}">
                    <ahyp:hlinkClr xmlns:ahyp="http://schemas.microsoft.com/office/drawing/2018/hyperlinkcolor" val="tx"/>
                  </a:ext>
                </a:extLst>
              </a:hlinkClick>
            </a:endParaRPr>
          </a:p>
          <a:p>
            <a:pPr marL="571500" indent="-571500" fontAlgn="base">
              <a:buFont typeface="Arial" charset="0"/>
              <a:buChar char="•"/>
            </a:pPr>
            <a:r>
              <a:rPr lang="en-US" sz="4000" dirty="0">
                <a:solidFill>
                  <a:schemeClr val="bg1">
                    <a:lumMod val="85000"/>
                  </a:schemeClr>
                </a:solidFill>
                <a:hlinkClick r:id="rId3">
                  <a:extLst>
                    <a:ext uri="{A12FA001-AC4F-418D-AE19-62706E023703}">
                      <ahyp:hlinkClr xmlns:ahyp="http://schemas.microsoft.com/office/drawing/2018/hyperlinkcolor" val="tx"/>
                    </a:ext>
                  </a:extLst>
                </a:hlinkClick>
              </a:rPr>
              <a:t>Syllabus</a:t>
            </a:r>
            <a:r>
              <a:rPr lang="en-US" sz="4000" dirty="0">
                <a:solidFill>
                  <a:schemeClr val="bg1">
                    <a:lumMod val="85000"/>
                  </a:schemeClr>
                </a:solidFill>
              </a:rPr>
              <a:t> / </a:t>
            </a:r>
            <a:r>
              <a:rPr lang="en-US" sz="4000" dirty="0">
                <a:solidFill>
                  <a:schemeClr val="bg1">
                    <a:lumMod val="85000"/>
                  </a:schemeClr>
                </a:solidFill>
                <a:hlinkClick r:id="rId4">
                  <a:extLst>
                    <a:ext uri="{A12FA001-AC4F-418D-AE19-62706E023703}">
                      <ahyp:hlinkClr xmlns:ahyp="http://schemas.microsoft.com/office/drawing/2018/hyperlinkcolor" val="tx"/>
                    </a:ext>
                  </a:extLst>
                </a:hlinkClick>
              </a:rPr>
              <a:t>website</a:t>
            </a:r>
            <a:r>
              <a:rPr lang="en-US" sz="4000" dirty="0">
                <a:solidFill>
                  <a:schemeClr val="bg1">
                    <a:lumMod val="85000"/>
                  </a:schemeClr>
                </a:solidFill>
              </a:rPr>
              <a:t> / </a:t>
            </a:r>
            <a:r>
              <a:rPr lang="en-US" sz="4000" dirty="0">
                <a:solidFill>
                  <a:schemeClr val="bg1">
                    <a:lumMod val="85000"/>
                  </a:schemeClr>
                </a:solidFill>
                <a:hlinkClick r:id="rId5">
                  <a:extLst>
                    <a:ext uri="{A12FA001-AC4F-418D-AE19-62706E023703}">
                      <ahyp:hlinkClr xmlns:ahyp="http://schemas.microsoft.com/office/drawing/2018/hyperlinkcolor" val="tx"/>
                    </a:ext>
                  </a:extLst>
                </a:hlinkClick>
              </a:rPr>
              <a:t>calendar</a:t>
            </a:r>
            <a:endParaRPr lang="en-US" sz="4000" dirty="0">
              <a:solidFill>
                <a:schemeClr val="bg1">
                  <a:lumMod val="85000"/>
                </a:schemeClr>
              </a:solidFill>
            </a:endParaRPr>
          </a:p>
          <a:p>
            <a:pPr marL="571500" indent="-571500" fontAlgn="base">
              <a:buFont typeface="Arial" charset="0"/>
              <a:buChar char="•"/>
            </a:pPr>
            <a:r>
              <a:rPr lang="en-US" sz="4000" dirty="0">
                <a:solidFill>
                  <a:schemeClr val="bg1">
                    <a:lumMod val="85000"/>
                  </a:schemeClr>
                </a:solidFill>
              </a:rPr>
              <a:t>Why I think you need this class</a:t>
            </a:r>
          </a:p>
          <a:p>
            <a:pPr marL="571500" indent="-571500" fontAlgn="base">
              <a:buFont typeface="Arial" charset="0"/>
              <a:buChar char="•"/>
            </a:pPr>
            <a:r>
              <a:rPr lang="en-US" sz="4000" dirty="0">
                <a:solidFill>
                  <a:schemeClr val="bg1">
                    <a:lumMod val="85000"/>
                  </a:schemeClr>
                </a:solidFill>
              </a:rPr>
              <a:t>R</a:t>
            </a:r>
          </a:p>
          <a:p>
            <a:pPr fontAlgn="base"/>
            <a:endParaRPr lang="en-US" sz="4000" dirty="0"/>
          </a:p>
        </p:txBody>
      </p:sp>
      <p:sp>
        <p:nvSpPr>
          <p:cNvPr id="3" name="Slide Number Placeholder 2">
            <a:extLst>
              <a:ext uri="{FF2B5EF4-FFF2-40B4-BE49-F238E27FC236}">
                <a16:creationId xmlns:a16="http://schemas.microsoft.com/office/drawing/2014/main" id="{83B1A044-B99A-BC9B-FAB8-BC98763C59DE}"/>
              </a:ext>
            </a:extLst>
          </p:cNvPr>
          <p:cNvSpPr>
            <a:spLocks noGrp="1"/>
          </p:cNvSpPr>
          <p:nvPr>
            <p:ph type="sldNum" sz="quarter" idx="12"/>
          </p:nvPr>
        </p:nvSpPr>
        <p:spPr/>
        <p:txBody>
          <a:bodyPr/>
          <a:lstStyle/>
          <a:p>
            <a:fld id="{3B9F2244-9A50-AE4D-AE61-8B44ECB34D6B}" type="slidenum">
              <a:rPr lang="en-US" smtClean="0"/>
              <a:t>7</a:t>
            </a:fld>
            <a:endParaRPr lang="en-US"/>
          </a:p>
        </p:txBody>
      </p:sp>
    </p:spTree>
    <p:extLst>
      <p:ext uri="{BB962C8B-B14F-4D97-AF65-F5344CB8AC3E}">
        <p14:creationId xmlns:p14="http://schemas.microsoft.com/office/powerpoint/2010/main" val="3378013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Pedagogy</a:t>
            </a:r>
          </a:p>
        </p:txBody>
      </p:sp>
      <p:pic>
        <p:nvPicPr>
          <p:cNvPr id="5" name="Picture 4">
            <a:extLst>
              <a:ext uri="{FF2B5EF4-FFF2-40B4-BE49-F238E27FC236}">
                <a16:creationId xmlns:a16="http://schemas.microsoft.com/office/drawing/2014/main" id="{ADF847B2-F697-F20E-C9EE-B45CB81AB04F}"/>
              </a:ext>
            </a:extLst>
          </p:cNvPr>
          <p:cNvPicPr>
            <a:picLocks noChangeAspect="1"/>
          </p:cNvPicPr>
          <p:nvPr/>
        </p:nvPicPr>
        <p:blipFill>
          <a:blip r:embed="rId3"/>
          <a:stretch>
            <a:fillRect/>
          </a:stretch>
        </p:blipFill>
        <p:spPr>
          <a:xfrm>
            <a:off x="5932714" y="1637495"/>
            <a:ext cx="5355771" cy="1896948"/>
          </a:xfrm>
          <a:prstGeom prst="rect">
            <a:avLst/>
          </a:prstGeom>
          <a:ln w="57150">
            <a:solidFill>
              <a:srgbClr val="C00000"/>
            </a:solidFill>
          </a:ln>
        </p:spPr>
      </p:pic>
      <p:pic>
        <p:nvPicPr>
          <p:cNvPr id="7" name="Picture 6">
            <a:extLst>
              <a:ext uri="{FF2B5EF4-FFF2-40B4-BE49-F238E27FC236}">
                <a16:creationId xmlns:a16="http://schemas.microsoft.com/office/drawing/2014/main" id="{1F703FD9-E1A1-5239-C912-1C4B5BE282F8}"/>
              </a:ext>
            </a:extLst>
          </p:cNvPr>
          <p:cNvPicPr>
            <a:picLocks noChangeAspect="1"/>
          </p:cNvPicPr>
          <p:nvPr/>
        </p:nvPicPr>
        <p:blipFill>
          <a:blip r:embed="rId4"/>
          <a:stretch>
            <a:fillRect/>
          </a:stretch>
        </p:blipFill>
        <p:spPr>
          <a:xfrm>
            <a:off x="5932715" y="4153044"/>
            <a:ext cx="5355771" cy="1794402"/>
          </a:xfrm>
          <a:prstGeom prst="rect">
            <a:avLst/>
          </a:prstGeom>
          <a:ln w="57150">
            <a:solidFill>
              <a:srgbClr val="C00000"/>
            </a:solidFill>
          </a:ln>
        </p:spPr>
      </p:pic>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8</a:t>
            </a:fld>
            <a:endParaRPr lang="en-US"/>
          </a:p>
        </p:txBody>
      </p:sp>
      <p:pic>
        <p:nvPicPr>
          <p:cNvPr id="11" name="Picture 10">
            <a:extLst>
              <a:ext uri="{FF2B5EF4-FFF2-40B4-BE49-F238E27FC236}">
                <a16:creationId xmlns:a16="http://schemas.microsoft.com/office/drawing/2014/main" id="{0F198102-2775-DADD-658C-D75FA68A009C}"/>
              </a:ext>
            </a:extLst>
          </p:cNvPr>
          <p:cNvPicPr>
            <a:picLocks noChangeAspect="1"/>
          </p:cNvPicPr>
          <p:nvPr/>
        </p:nvPicPr>
        <p:blipFill>
          <a:blip r:embed="rId5"/>
          <a:stretch>
            <a:fillRect/>
          </a:stretch>
        </p:blipFill>
        <p:spPr>
          <a:xfrm>
            <a:off x="310242" y="2585969"/>
            <a:ext cx="4675322" cy="2120327"/>
          </a:xfrm>
          <a:prstGeom prst="rect">
            <a:avLst/>
          </a:prstGeom>
          <a:ln w="57150">
            <a:solidFill>
              <a:srgbClr val="C00000"/>
            </a:solidFill>
          </a:ln>
        </p:spPr>
      </p:pic>
    </p:spTree>
    <p:extLst>
      <p:ext uri="{BB962C8B-B14F-4D97-AF65-F5344CB8AC3E}">
        <p14:creationId xmlns:p14="http://schemas.microsoft.com/office/powerpoint/2010/main" val="1902704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I will offer</a:t>
            </a:r>
          </a:p>
        </p:txBody>
      </p:sp>
      <p:sp>
        <p:nvSpPr>
          <p:cNvPr id="8" name="Slide Number Placeholder 7">
            <a:extLst>
              <a:ext uri="{FF2B5EF4-FFF2-40B4-BE49-F238E27FC236}">
                <a16:creationId xmlns:a16="http://schemas.microsoft.com/office/drawing/2014/main" id="{60960A16-67D3-B405-4C0E-D8F96BA51CD8}"/>
              </a:ext>
            </a:extLst>
          </p:cNvPr>
          <p:cNvSpPr>
            <a:spLocks noGrp="1"/>
          </p:cNvSpPr>
          <p:nvPr>
            <p:ph type="sldNum" sz="quarter" idx="12"/>
          </p:nvPr>
        </p:nvSpPr>
        <p:spPr/>
        <p:txBody>
          <a:bodyPr/>
          <a:lstStyle/>
          <a:p>
            <a:fld id="{3B9F2244-9A50-AE4D-AE61-8B44ECB34D6B}" type="slidenum">
              <a:rPr lang="en-US" smtClean="0"/>
              <a:t>9</a:t>
            </a:fld>
            <a:endParaRPr lang="en-US"/>
          </a:p>
        </p:txBody>
      </p:sp>
      <p:sp>
        <p:nvSpPr>
          <p:cNvPr id="10" name="TextBox 9">
            <a:extLst>
              <a:ext uri="{FF2B5EF4-FFF2-40B4-BE49-F238E27FC236}">
                <a16:creationId xmlns:a16="http://schemas.microsoft.com/office/drawing/2014/main" id="{A14CAE3C-664A-8CDA-A07D-DDCCE48BE6DC}"/>
              </a:ext>
            </a:extLst>
          </p:cNvPr>
          <p:cNvSpPr txBox="1"/>
          <p:nvPr/>
        </p:nvSpPr>
        <p:spPr>
          <a:xfrm>
            <a:off x="704896" y="1693190"/>
            <a:ext cx="10292443"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In class (MW 4-5:15) – lecture, discussion, questions and answers, live coding</a:t>
            </a:r>
          </a:p>
          <a:p>
            <a:endParaRPr lang="en-US" sz="2800" dirty="0"/>
          </a:p>
          <a:p>
            <a:pPr marL="285750" indent="-285750">
              <a:buFont typeface="Arial" panose="020B0604020202020204" pitchFamily="34" charset="0"/>
              <a:buChar char="•"/>
            </a:pPr>
            <a:r>
              <a:rPr lang="en-US" sz="2800" dirty="0"/>
              <a:t>Monday Code Nights (MW 5:30-6:30) – week before tests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Saturday Code Days (9-12) donuts provided: Fill out survey with weekends that you could attend.</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Lots of enthusiasm!</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571216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17989</TotalTime>
  <Words>3143</Words>
  <Application>Microsoft Macintosh PowerPoint</Application>
  <PresentationFormat>Widescreen</PresentationFormat>
  <Paragraphs>533</Paragraphs>
  <Slides>66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Calibri Light</vt:lpstr>
      <vt:lpstr>Cambria Math</vt:lpstr>
      <vt:lpstr>Courier New</vt:lpstr>
      <vt:lpstr>inherit</vt:lpstr>
      <vt:lpstr>Roboto</vt:lpstr>
      <vt:lpstr>Office Theme</vt:lpstr>
      <vt:lpstr>Experimental Design Biology 683  Lecture 1   Heath Blackmon</vt:lpstr>
      <vt:lpstr>Me</vt:lpstr>
      <vt:lpstr>Me</vt:lpstr>
      <vt:lpstr>You all</vt:lpstr>
      <vt:lpstr>My Objectives</vt:lpstr>
      <vt:lpstr>My View on Graduate Courses</vt:lpstr>
      <vt:lpstr>Today</vt:lpstr>
      <vt:lpstr>Pedagogy</vt:lpstr>
      <vt:lpstr>What I will offer</vt:lpstr>
      <vt:lpstr>Today</vt:lpstr>
      <vt:lpstr>Today</vt:lpstr>
      <vt:lpstr>My opinions</vt:lpstr>
      <vt:lpstr>My opinions</vt:lpstr>
      <vt:lpstr>Reproducibility crisis</vt:lpstr>
      <vt:lpstr>Solutions</vt:lpstr>
      <vt:lpstr>Why do biologists need statistics</vt:lpstr>
      <vt:lpstr>Experimental Design</vt:lpstr>
      <vt:lpstr>Why not just collaborate with a statistician</vt:lpstr>
      <vt:lpstr>My stats philosophy</vt:lpstr>
      <vt:lpstr>Why am I teaching this class?</vt:lpstr>
      <vt:lpstr>Today</vt:lpstr>
      <vt:lpstr>What is R</vt:lpstr>
      <vt:lpstr>Why use R</vt:lpstr>
      <vt:lpstr>Why use R</vt:lpstr>
      <vt:lpstr>Downsides of R</vt:lpstr>
      <vt:lpstr>Statistical Principles Biology 683  Heath Blackmon</vt:lpstr>
      <vt:lpstr>The Origin of Statistics</vt:lpstr>
      <vt:lpstr>The Origin of Statistics</vt:lpstr>
      <vt:lpstr>The disgraceful history of biostatistics</vt:lpstr>
      <vt:lpstr>Landscape of generative AI</vt:lpstr>
      <vt:lpstr>Large Language Models</vt:lpstr>
      <vt:lpstr>General Advice</vt:lpstr>
      <vt:lpstr>Rules for this class</vt:lpstr>
      <vt:lpstr>For Future Classes</vt:lpstr>
      <vt:lpstr>This week</vt:lpstr>
      <vt:lpstr>Data</vt:lpstr>
      <vt:lpstr>Data</vt:lpstr>
      <vt:lpstr>Data</vt:lpstr>
      <vt:lpstr>Continuous vs Discrete</vt:lpstr>
      <vt:lpstr>Explanatory and Response Variables</vt:lpstr>
      <vt:lpstr>Sampling</vt:lpstr>
      <vt:lpstr>Populations and Samples</vt:lpstr>
      <vt:lpstr>Going from samples to populations</vt:lpstr>
      <vt:lpstr>Falling Cats</vt:lpstr>
      <vt:lpstr>What is the population?</vt:lpstr>
      <vt:lpstr>Sampling Considerations</vt:lpstr>
      <vt:lpstr>Random Sampling</vt:lpstr>
      <vt:lpstr>Hypotheses and P-values</vt:lpstr>
      <vt:lpstr>The Null Hypothesis </vt:lpstr>
      <vt:lpstr>Examples of Null Hypotheses </vt:lpstr>
      <vt:lpstr>Rejecting the Null </vt:lpstr>
      <vt:lpstr>What is a p-value?</vt:lpstr>
      <vt:lpstr>Misconceptions about p-values</vt:lpstr>
      <vt:lpstr>Thoughts</vt:lpstr>
      <vt:lpstr>There are many ways of calculating p-values</vt:lpstr>
      <vt:lpstr>Type I versus Type II Error</vt:lpstr>
      <vt:lpstr>Parameter, estimates, sampling considerations</vt:lpstr>
      <vt:lpstr>Accuracy vs Precision</vt:lpstr>
      <vt:lpstr>Accuracy vs Precision</vt:lpstr>
      <vt:lpstr>Experimental vs observational studies</vt:lpstr>
      <vt:lpstr>Why should we summarize data?</vt:lpstr>
      <vt:lpstr>Typical summary statistics</vt:lpstr>
      <vt:lpstr>Symbols for samples and populations</vt:lpstr>
      <vt:lpstr>For a sample of a population</vt:lpstr>
      <vt:lpstr>Installing R and RStudio</vt:lpstr>
      <vt:lpstr>Basics of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88</cp:revision>
  <cp:lastPrinted>2020-01-12T16:27:29Z</cp:lastPrinted>
  <dcterms:created xsi:type="dcterms:W3CDTF">2018-01-03T17:15:04Z</dcterms:created>
  <dcterms:modified xsi:type="dcterms:W3CDTF">2024-08-21T20:13:18Z</dcterms:modified>
</cp:coreProperties>
</file>